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62" r:id="rId4"/>
    <p:sldId id="261" r:id="rId5"/>
    <p:sldId id="263" r:id="rId6"/>
    <p:sldId id="264" r:id="rId7"/>
    <p:sldId id="265" r:id="rId8"/>
    <p:sldId id="266" r:id="rId9"/>
    <p:sldId id="257" r:id="rId10"/>
    <p:sldId id="267" r:id="rId11"/>
    <p:sldId id="270" r:id="rId12"/>
    <p:sldId id="269" r:id="rId13"/>
    <p:sldId id="285" r:id="rId14"/>
    <p:sldId id="286" r:id="rId15"/>
    <p:sldId id="271" r:id="rId16"/>
    <p:sldId id="272" r:id="rId17"/>
    <p:sldId id="273" r:id="rId18"/>
    <p:sldId id="279" r:id="rId19"/>
    <p:sldId id="274" r:id="rId20"/>
    <p:sldId id="275" r:id="rId21"/>
    <p:sldId id="276" r:id="rId22"/>
    <p:sldId id="280" r:id="rId23"/>
    <p:sldId id="277" r:id="rId24"/>
    <p:sldId id="281" r:id="rId25"/>
    <p:sldId id="282" r:id="rId26"/>
    <p:sldId id="258" r:id="rId27"/>
    <p:sldId id="283" r:id="rId28"/>
    <p:sldId id="284" r:id="rId29"/>
    <p:sldId id="278" r:id="rId3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540077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1049689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4167961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3392899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2374646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3524803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1604036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1000996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866738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2853852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5B9C8BF-6DDC-4607-BCA2-91DB981579B7}" type="datetimeFigureOut">
              <a:rPr lang="es-CO" smtClean="0"/>
              <a:t>07/04/2013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7306071D-72EF-459C-8A18-7335A6565F68}" type="slidenum">
              <a:rPr lang="es-CO" smtClean="0"/>
              <a:t>‹Nº›</a:t>
            </a:fld>
            <a:endParaRPr lang="es-CO" dirty="0"/>
          </a:p>
        </p:txBody>
      </p:sp>
    </p:spTree>
    <p:extLst>
      <p:ext uri="{BB962C8B-B14F-4D97-AF65-F5344CB8AC3E}">
        <p14:creationId xmlns:p14="http://schemas.microsoft.com/office/powerpoint/2010/main" val="637185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B9C8BF-6DDC-4607-BCA2-91DB981579B7}" type="datetimeFigureOut">
              <a:rPr lang="es-CO" smtClean="0"/>
              <a:t>07/04/2013</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06071D-72EF-459C-8A18-7335A6565F68}" type="slidenum">
              <a:rPr lang="es-CO" smtClean="0"/>
              <a:t>‹Nº›</a:t>
            </a:fld>
            <a:endParaRPr lang="es-CO" dirty="0"/>
          </a:p>
        </p:txBody>
      </p:sp>
    </p:spTree>
    <p:extLst>
      <p:ext uri="{BB962C8B-B14F-4D97-AF65-F5344CB8AC3E}">
        <p14:creationId xmlns:p14="http://schemas.microsoft.com/office/powerpoint/2010/main" val="25934867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1484784"/>
            <a:ext cx="8496944" cy="1902073"/>
          </a:xfrm>
          <a:blipFill>
            <a:blip r:embed="rId2"/>
            <a:tile tx="0" ty="0" sx="100000" sy="100000" flip="none" algn="tl"/>
          </a:blipFill>
        </p:spPr>
        <p:txBody>
          <a:bodyPr/>
          <a:lstStyle/>
          <a:p>
            <a:r>
              <a:rPr lang="es-CO" dirty="0">
                <a:solidFill>
                  <a:srgbClr val="002060"/>
                </a:solidFill>
                <a:latin typeface="Algerian" pitchFamily="82" charset="0"/>
              </a:rPr>
              <a:t>EL SOSTENIMIENTO DEL REMANENTE</a:t>
            </a:r>
          </a:p>
        </p:txBody>
      </p:sp>
      <p:pic>
        <p:nvPicPr>
          <p:cNvPr id="1026" name="Picture 2" descr="http://t2.gstatic.com/images?q=tbn:ANd9GcRFlqhcFy8KIi6IF-jtWitlt7X9ArFWFUuKiOxFxaRk6fBeTJv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3565815"/>
            <a:ext cx="3096344" cy="3031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4000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7975" y="548680"/>
            <a:ext cx="5128121" cy="5976664"/>
          </a:xfrm>
          <a:blipFill>
            <a:blip r:embed="rId2"/>
            <a:tile tx="0" ty="0" sx="100000" sy="100000" flip="none" algn="tl"/>
          </a:blipFill>
        </p:spPr>
        <p:txBody>
          <a:bodyPr>
            <a:normAutofit/>
          </a:bodyPr>
          <a:lstStyle/>
          <a:p>
            <a:pPr marL="0" indent="0">
              <a:buNone/>
            </a:pPr>
            <a:r>
              <a:rPr lang="es-CO" dirty="0" smtClean="0"/>
              <a:t>No hace mucho salió una noticia que pronto se expandió por toda la nación.  Sucedió en la Argentina, el dueño de un bar encontró en su negocio de bar encima de una mesa una bolsa que contenía 67 mil dólares , algo así como 122’476.000 colombianos, este señor llamó la policía y lo entrego.</a:t>
            </a:r>
            <a:endParaRPr lang="es-CO" dirty="0"/>
          </a:p>
        </p:txBody>
      </p:sp>
      <p:sp>
        <p:nvSpPr>
          <p:cNvPr id="4" name="AutoShape 2" descr="data:image/jpeg;base64,/9j/4AAQSkZJRgABAQAAAQABAAD/2wCEAAkGBhQSERUUExQWFRQWGBgXFBQXFBgUFxcUGBcVFhQUFRgXHSYeFxkjGRcUHy8gIycpLCwsFR4xNTAqNSYrLCkBCQoKDgwOGg8PGiwkHB8pKSkpKSwpLCwpKSksKSwpKSksKSkpNSwsLCwpLCksKSkpLCksLCkpKSwpLC4pKSwpKf/AABEIALwBDQMBIgACEQEDEQH/xAAbAAACAwEBAQAAAAAAAAAAAAAEBQIDBgEAB//EAD8QAAIBAgQDBQcDAgUEAQUAAAECEQADBBIhMQVBUQYTImFxMoGRobHR8AcUwSNCFTNy4fFSU3OyYiQlQ0SC/8QAGQEAAwEBAQAAAAAAAAAAAAAAAAECAwQF/8QAKREAAgIBBAICAQMFAAAAAAAAAAECESEDEhMxBEFRYSIyofAUQlJxgf/aAAwDAQACEQMRAD8AzZ3+NcC+IeQ+dSbeuIdTXrHEH4MeyJ86bYNJAPPX8+VKrGmvQU1wLQBy30+O9BSCrokAc6rax4R7q4tzUeg+9Grc29aBCvHYFtHI0j1/JpLiGjSJP5p5VuruGDAj+0isNireW4V313586qOSZKgdUJOg/wCPOtDwTg7EyQYmhuEcPLkSK2+Dw4UaVTkCRVZdFOUsqmJjblR1k6fhrE8QuF8Q4XWWIHu0HyFaLhls20ifht51L6Gnkj2h4q1q05SZ2Ee0F/uYV81vXsxnn8ffJ3rY8cedc0nYDy50iuOc2Qbbj3dKtIlvJdwXGXFHhZgP9UD56GtvhOIMUWd4H5ppWFw3jbX03+oraYC3FsqOQj5UpBFlzcTjferl4kI9ay7BwxBB8vhR+Fwzt0A5k8utKkUmz3Ge0pQEWwM2u4nrsKzmK7UXrtsq7aGZCqFmNYPMbUdxjAKrasSD6dazvEbuXKq7atrzMjenhEu7AWunlXcx5nb3f8V0WGKlhHOBOvWqS3Xp/wAVNsYZgC3eKV3XWZ1+Nbzh+ObLLfOsFwrn7q22BeU9wp+g9lmL40wMfwKFPamNMoJ9YqOOua1ncQ/iHkaKCzRWePo5IcZTyI1GvXpV1q/acwHBPT6xWURvHBMTVuFRlMwfXXrpUtDTNX/hqnmYri8MQedB2sYQBMg+ek1B8aaCrQ4w2EtqPzTyoTHY2yn9pJHIQPmangW7xDyjn1pFxVvEwyz5yQfrQlkTZXc7VMCe7UKANvaJ10Ov8UZge1DssuFJ6xH0pElhQSJkMI225g+dF2sIsc/lTomwRqnZXUetVE1fh11G8VJQbYQbHy06nWmlm0I9CfnM0oUGRprTPDKSo8yfkKVjReqDSOlTIMVBbg293wqrFX9BFNAx8t2bQ9KzN7Al7mnWDTzhetoD3fOr7OEgjTU01gXZHhmCFsRzim1o5RJ9f96jbQClfaTi5s2yFglhEnkDufWKOx1Qj4fcl2c6/Dcnf4U9fEZbc+VZnBv4RHM/8U1x9yFA8qsgV4q/J8tfpQ6JJYxyiq8Q+oqbXIETqRJ+OlUSe4W/j/8A6P0rY8InISedYvhP+YfU1t8AMtn3VLHEExRBY+X2qYxcLFBi74mP5tQ967oadDI8Q8VZbiatmBg6DeK1GHIbQ+dZ7GpldxOn5+e+h9CFJuT7tKqJmrbuonzj5SK5YsEtH4KyZQ04RZhSTrPKtdgrXgBHQVk7NwTA2Aj71qcBd8C+n3q30JAfEX1PpSDN1E9ad8VbekYGtAMoceMeoprhCSRS9ra7mfw+lM8EhyzEUmA/tlXEEDyoK/g1nTbnryqNm/rVueRSKGWFshLZC+tZ/jDTrz1BrQ4F5tkeVZvi+x/1Ghdg+hUik5SBO+vTT6femeGTTWlSCQg8zP1p9csAAelUQhCTrV1l+Xu/mqee2+g/mrrHSszQYLczfnLSmVu7t6H6TFLcNv8AnnRoI19DSA5Yfb1obHNsPznVlrlQ2PMR+aU0I0XAbkqKau+vpSXs00rP5vTQ3PFFD7Gug21cmsJ2gxJLvrMMRr61sMXihbtluY+vKsBevZnMn2vrJNXEUmMcEvsD0oriV3Wh8AviXy/2q7G2ySftVEC1ElvIAk0K1zVj5fyKKvtkDDnGp/igi+5/0iqEMOE+0x9fpWtF6LQ9KyWAET661prxi2P9NSxoAnQ+v8UIXmatZtPfVC7n0qkB2y+tKuJgEz7qYqdTS7GiQetAhQR4dep+QorBqERmNUXLUgepPyorFmLYA99Ql7H6OYd960+DuaD0rKYQe7UVpMIY+FD6GiviraUrtpOo8/jTDHtvQWGGsUAUldI8xTbDv4Ipdl1ii7TeGgC1Gomy80IBp7quwp1oAccKu+GKU8bT2/X/AJo3hzULxY+Jx5UvY30IcINR6fU04a7t96T4dYMeVMQ1UShd+R7yf5q2ztOulRNvafI1NV001/jWsjQPsj+PjuaKC6e7+aqsYYkTO9XXBAieXL1FIZXctEQZEaUr4hckij8de1+XwpReaTTRJruzYi1PvpiDqTQXCUi0KKvCRA6UryVQs7Q4rwadf4rL4dJenXGZyAE9fPypLgtzWi6IZpeG4bTOfOB/NWs2VS3U1Th7mgH5tVXEr/hihCEF+6fH6n6mqhz9R9KgW0b1/mrbeH/j6CrJGuCG3qKe4t/CR5UiwC6j1pzjW0j0pMpC9m095qtP4qwjQe+ql391UScjWgMSNfdRx3oLEb0AwVbINdxaxlHWrQv2+dD8SPhE9ff6VLwB2xGhHx+1PMIdaR4Rp15cqd4Ea0mNA+NGtVssaiicRaJPXpVd0QNRQMFTnV6bGqwtXKNKAJnapWWqLHSvW96YB2AfWPzeq+J+36ivYHevcV3FIBKB4/dRsUGi+L3fzRdMQLceNxr1qdq5H0Pu3qk6kacz8hXraHSsix5YveCfU0Pfva+4V3Plt+6KoHiYj0qUNlWJuSx9/wBTQ+HsFnGhimNixmciNJ39805sWVXQCKqxJBuESFAqvE3oq9H0oe+mapRfoznEb0n30BgF3PnRfFLWVgKHwq8vOtV0ZMcYU7+lDcReRRFtIBoLG3gI1HxoQUAdxR1qxEcqrtirUPiqhB2FTxCB5UZjNjQ+B9oeVW425E0DBDtUBvXheGXcfGohxNNNCOXEoO4NaOutS9/5imImV2pfjlnL6n6gCjLz6e6gb50T3x8al5AuwS6e+tDgMPpNKOG4UtArTWbQAgUn8FIW4p8tBu80VxE6igbZoA8RFWW9RFQfercOKAPMNKkoqV4V62NaYF2FGtS4ikxUcNvROL9laQCNrMH89auRa9i2/mu2jpTELmvEsPRq8jbe6oG0cw6QatS0ZHkP4rGywt38Hw+tRsnxGu3LRgCOf8V2xYOY+tTZQzwRgTzrzYyKhcECg8Spik3gaPonBuzFq9hFvm5cEozEDJHhzAjVZjSg+xnZ+3jbButcuKc7LC5I0ykHVTvNG9lMeF4K8sMyJiBE67uw056EUN+jt4JhbqsQIugiTGhRf5BFcm+VM2pGdwPBbeLx5wzO6qO9hly5v6ZgbgjXfbnWusfpLh1P+df0693/AAlZL9O3zcWDdVvH4gH+a+jdsrWLa0n7MsHzjNlZFOTK3N9InLTlOV0mJRRmO1nZC3hcK91LlxipUQ2WNWA5KDzrUdjrKtgcMxVZNtf7Qa+f9qbfEEw5/dM/dkgEF7bAnUrohJ5V9C7CmeHYX/xLUzbrsaSs+L3vbb/U31NdwyZmY0ZfwaqzFiZloAHLMfhRdrh3hzEhF3jUn3mvSi/xOWskcFv+dKXccxJWfzrWk7N8DuYpj3WiKYa4wMAwDlUD2jBmmHHv0ne4hNvEAvGiumVTptmBMesVjPWisFxg3k2duwv7IHKs9wDsP+1WE/SvhNi+t17qrcuKVARhMKR7WXmSZEmfZPWvoRslMFlYQy2MpEzqLcET6ivk3YTsi+KD3LV82TbIXSZMrO6keXwrkg/xeTZrPQd2t4ZatYpktaLAJUbKxGq/Qxyn0rNthZmKb9peHHC3jaLZ2gHMBEltdqecJ/Ta9cQNeuC1OuQLmYf6tQAfLWK7VqxjFWzDY2zC38PG88hpVT4QggASoGhI+NfQOK/pdcAm1dDkD2WXISP/AImSJ9az/Z/hD4rFGxm7sopJkHdSAVI9Z+FNa0GrsXG7OcMwmRaYZa0Sfp1cGnfrH+g/ep4jsUbaM7X1CqCWJQ6Ae+o54MvjZguJLr6Uvtzr61quCdmzxA3ct0ILZUaqTObNHPT2RRlr9Lr3fFWugWgFPeBSSzGZVUnlA1J/u2quaCw2TsZi7gJJqzDIelbDjn6cXbVpnsv30CSmXKx/06mfTSiOE/pi5QG9eCOdcirny+RJI19KOeFWHHIx91NK9Zpp2o4K2DYKxDBgSrAaHXUa7EdKl2a7H38WBcEWrR2dpJbrlUbjzMe+r5Y1usWx3QssnU0ViRKDfStcP0vjUYgk+dvT/wBqTcY4DcsQrgc8rDVWgGY6HyPzqY6sZvDG4NdmXvWZPlpV1vCCOdXCweYNWW7DVsQVWsCIq4YFBy99c72vG7+TXLZsTWyByr0DoKqN3zqLXfOgYQAKg9kHlVAu+ZqXe+tIDwwIrzYZRyqQu+teuPpRWACv06j/ABVP/Hd+gr6X2q7SjBW1coXzOEgNl/tLTselfM/088PFEJIA7u7qdOQr6zj8LYvgLdFt1BkBiDr1rkn+o1XR807adtBi8N3YtFCGDSWDbAiNvOt32CH/ANtwn/iSkXb3g2GTAu1q3bDygBWJEsJp52IuqOH4UZhItLpIpSqsAuz5/dwBLk8pP1NAceJC0/F7U+p+ppZxm1mFd93EwpWfRuxmDFrAYcLztq7Hqz+Jj6yTXzHjH6gY9bxuJdCqG0tZEKZQdAZGY8tZ6xFa79Pe1iG0uFusEuJ4beYwHTdQCf7gNI5gDnNOOK9ksDmN+8igDxMS5W2fMrMH/euHCbs39YGP7s3cF3hEF7GaOma3mj51iv0VB7nET/3E/wDStzicUjYdirCDbJGoGhUxpy9Kxn6RELavyQP6i7n/AOFL+1h7I4ywLnaFFbZba3AOrKhK/AkH3Vp+1uAt3rItXcQcOjNqQ6Wy8D2ZbcazA6Vie12POH4suJQZsipIB9pSpDLPmD8YrW4uzheK2AA8gEMCCA6N0Kny3B06dabTwwTKey2Dw2CDqmOF1Wg5XvWyFOslYOkz8hWW7W3zh8c2IwlxQzoJZQjidm6iTkFaPC9hcDhULXoc757hCx0Chf8Acms1a4amNxmS2vdYdYLax4BGmp9pjMdPOKqNZYmab9PcVjL9tr+KuyjaWUyIsge1cJUA76D0J6UF2/42Xmwh8K63D1YbL6DT3+lbe01tVCqVCgAAAgAAbAUmv9l8JlbwgmCf8wnXXXfrUxau2N9UZj9H/wD9v/Va+l2lv6scexNrFItm69tUtq4yMRLszasP7vZGhkb9TLX9JiF/cyQJNo7gcrlLP1RtB8TIg/0k8+dyq7mxPCPpOCxZbDJdI1NpXI8ygaK+Z/p12nxV3iBS9de4l1HJVmJVSAGGQbINxA3B8q+jcOuL+ztjMP8AIUbj/tgV827BYfLxFGMAZHHT+2pisMb7Q/8A1Yw4cYNDpnv5CegfKpP50rWcVxP7XC3HtqItWzkXkMohRpso0nyFZT9V7WezYynVbhIg7HLofWm/ZrtdaxdsJcKreiHtsQAxjxFJ9pTO3KYPWlT2r4D2z57wj9QscuLti7cNy29xVa3kUCGIXw5RKkEyNY01r6h2swwfCXJ3UB1PRlIiPmPfQ2D7E4OzdF5bYDAypZiVU9VDGAfpQvaTjyXFNm2Q0+2wMqAD7IPMzEx0qkt0ltQnhZMZZZnAB1jnXf25mmdm0EHr6VLOK9GzmoxhuVzvKqY614HnWRoPsJhgoBPtc/LyHSrL1tWEMJ/ORrxOnl+GuCsWVQivqVYr0/AaityreIPNxvcPgB+e6qLYrRElwap97pVeaqbraUwJrw43iQltnI3AUtHma9heAFmKraYsvtKLZJXyYRI99aj9Psflt3Ve5ZS27jPOIOHvKAAc6kbrOkSNZ5GmXCOL4c2LtrD3VLjEOxN3ENYa6hMi4Lg1aNPcsnfXBzy8GiRiWw6rpEEaERB8weYpziezFywtpyubvRICqxIMA5WEb+XlVHbfHi7iCym2TABa2SyEiRIJHi0gadDqa1J7Sg3OGTiEIKscR/USA4tDL3hnwmSRBjUxTcmqdCSTYgBfQd28sSFGVpJXcARrG3lU1s3HZUNpwWYJJVgAxPPSmvCu1+fHYpLt9VH9RMJcOXu08RGh2OYC22pg5fOr73F2t4WwtzG2r2IXFWs7o6GEzw4O0gKSC0Dejml8BsRm+K9nHS8bRUs+hGVSQwgExpqBPxoa7whgoLq+WYBYGJ8s2k6H4VtR2hV8VjLa4hEdkQYW8SrIsoudVI0P9TU67+lBdqMdOBso2It37q3PGyMG/tua6akDbNAmiM22k0Dj8GTsYDMYt2yxGpyqWIHM6a074rwG1bsYR1U95dWWBkktCGAvLUnSrOyuP/8Apb9q3eTD4lnDLcuEAFABABaYgh+RjMTGpjQDjtlbuDN2/busLdxXuqVgXSLXjYD2AQGGvXlSlN30CWDJYjh2UAOhSdgVIn470EnCySWRWMaEqCYJ5SNq1PaLHkYUoxtElwy5b7X3HMsCdFX389qp7FX3/ZYspdW0+Zct1vZQxudDA16GJmrc/wAd1CrIhfDFGhwwfkGDZvcDr7hVeO4YwA7y2yg7ZlInnAJHrpW0HHbFq5hVxN1L15Q+e8pBRC3s5iojoJgbEwJofiPEu7w2IXE4q1iTcP8AQVMpK75WhdgDlbnGTQmdJ5X1QbfsyS9myJJtHwiT4DoOROlX4PhZYEpbLAblUkfIVt37RL/iIU30/b9xJ/qJ3feFzu20xGk7Hag+E8VRsNh1tNaU2ye9V75sQZ9sgf5imSdZHiA9FyNeh7fsytvhZfxBGYTEhSfFppI5/f1r16yB4ToZiIjX06/zWsbtABhb7W3trca9ICGSQe7DOofUgw2sc6ynC+IKmNtXLxJXPLkzoTMMQOQYz7q1jJtN0S16JJwlk17phpm1QjTmTptU+D8KXFYgWmbLIYyAD7InY/Wtj/iBAxXeYyzdR1c2UV1lVhoBI5wQOcxNY/sTfW3jkZ2VVCP4mIUbdSYqFNuLHVNDK52ZtG3cOGvC6bU95by5G0mY+B9YOtKOJcNtEWe7W5mdJYOh1bT/AC9PENT15U5s3LPD/wBzeOIt3rl4MLdu2cwAZiwLGfTXTY9aZ4Dj2HX9mHuoG/bMgbMGFu5FjR49iYO8bEVnvf8AtDoyL4BkgXA4nYPMH0nemqWGVQSjBTsSCPmaYYziGTDC1iMTZxF9rqNbYEFUAZDmcgCFjN7myiaJ7SYxHtKzXF73MPBbvG7bIA9qDGXSOQ35zNaw1MrAnH7El59BpVQuVS92vC7XWYmWYmuhq6wriisSw/C8TygKwkDbqPvU7vFv+ldep5e4UvIrk1NDIzr6/k1NarauK+tMAgCous11WqF16ABnw4NetWgDT/s1hw+Gvv3dm5cV7Yti8QE8UkgkkD3HQ0VxFsLaTEvbSzcdXshFJzqCV/qi2JlkB16T6RXDLy0pOCRqtLF2KcTgjbOVxBKhokHwsJB0J3EVQbS1oMY+Ht27jolhmVMMVUlWBYhu80BmdBPSKJvDBG5fRlsrbt3LOV0YZirsveDMCSVAJkLook8pqF5vzFjel9mX/bLVtrCLWlFrD9/bDpZUE3To9oKbYRikhGIHiy5WMEzVfBb1q9bVxbw2c3Ivq7ZAloaA2wzdIMjUkmq/rlV7GLi+xIMGs0QtsVdgWsHGspI7kF+7zGFJEhAxP9p11PlTR+5UuSlrOtlmylkILhxlgIYDRoQp1rSflqDra+rEtO12IzhV51MYEdKt49dVbltrYQBktsyrGUMZzLA22GnrTziF1L73lU2u9Hc5GzqJEKbniJgxqIB5U5eVt2vb3+wLTu1YiuWBEVfwi/cFu5hkVWF7ed/DrpqBsOdc4ti0t4olFRrSkSo1UiPEB1569RR0YZcRatLkZWNy47sRAUo5tWyZ8MeHTTUDqRRq+RUVUXnIow+xRh+Gm4cqgEwTyAgCW3qv9oCBWi4c1tMpTuQhsvNw3FF7vsrZlgmY30iIHWAfWLVnu9FslO4lXzDvTdyeKQTMg8uXLpWMfP8AyzF1gp6OMMz4sqDr+fD81o65whkGZrbKJ3KwKA4lhGQr4laQG8LZgJ5HzrR8U4zaW81uCRc7pblwXAUCDU5QvODvJrbW8iUXFQjafZMYJp2xQqqNqqv4YNT+5ZtT41sKO9ti1kcHPbLDP3mu0czznykLirIbJZVRWW8UGWJKQxkjntvtT0/NU5JKLyOWlXsUrYAqNvBm42VFLNqYAkwNz5RIrQcGt2jbskiywJbvjcYBw2uQLJ2NK+zt4DFvLKoy3QCWCrJ9nU6dPhSl5WJ7Y9C4+rfZQnBXz92bbBzJCnwkgCSdY6bzQwwa0+wNxB+2sX3t3GDXGYlwyIhQhUZ9jqQd+XPSpW0sd2D/AEu57mTczjv++jaJmZnSIrKPnNfriU9H4Ykt4IdBRSoFphjkQWbZARW8IKgo5PhJZs6kmJ5GPSl7tXfoaq1VuSoxlHa6PEzUlqCiuxW5BnmFeqBuV7NWBZMmuqhOwJ9BNSw+GLmB7zyH50p3hbAQQPUnqfOk2UkZ5qrmrHbU+tUXGoEFLVWIOlRW5Vd+4YpDD+FYLEXrF1LeTuSyG6XZUhhOQy2wridkr83AVVe6IDlnCqMwlWk6FSI1843NT4JxGzbwWIW6qXMz2otM5QsozBmBXXTTUVVxLtU9+3etm2qi61siCfAtoQigECes15962+SgsX2bfjSthuK7Mszf00W2iraLZ7yx/UGjZjAgmTHLpNVX+x+IWfACVZUKq6swLEKhgciSADzk+tXXuOXL9p0NpUDpZUtmJMWZggEazOv80a/alkuXroVVa61pvaLZTbIIAESZjy3qd3krpIdQFi9lL+ZVARixYArcVhmQFmQkbMACY8udFYXsleOypEwD3iwx3KKdmI5jyNWN24bOrra0GYw112kspXSZygAtA91U8L7UFLao9lLgRs9uWKlW849oSf8Amr3eVV0ifwsrscKuNc7sIc8mQdAI9oknYUZa7O3ZgBSMufMHGUqDlJDbGDMztUMN2jdb5vEAsxbMNQCG3G8jlrNNE4z3gcBZDIUhnZ2EkEkltzy5CtJy8i/xS6/cUVAT8QwDW3FtwATEQQVIbYg9N6Px3ZtrJYyGRcstoD4sseHWNTHzqPGbRulGAAyIqRMzkkzJG5narBx8l7neWlK3MmZMxEG2AFII15DcU29eouKX2JKGbKL3DHF3uTAeQACREnbXYV7A8CYuue3KlnQJnyMzKrEx5DKxnnlqvieKa9ca4YUnXTlAgRz6fCrLnaS6+Jt3RbDG2rAWwTBLKysx0kEzOn/SKeq9baqrrP0KOwu4N2ak5rqrkKOwUuA0AHK+Ua5ZjX0rmG7O3coaAAVzkZwGCf8AUV39K5Z45cWGbCzcS33ZuEup7sghZXYHWJ8jtrBvDOLPcBiyDcFoo1wMQSoEZsp0B2nrXNGfkJuWKNGoNURuYHMhIAhN+oB203OtU4rhndnK0AwDoZifTY7fKjOA4gLcLFgFCnw6eKfZUD1191cx0NLGMxkmuzTnPkcWsL2ZOK237AsJwVnGZQoWcslguummvWdKm/C3GUFYLObYBIBzCJHzGu2tGYO4gw0FFuZbuYqWIyyqhXMHmQRrvrXf8XJMuisQ5uJ4iuVojluIA0PSsObXcpbVhM02QrLF3+B3YJyrPiAXMMzZCQ2Qf3DRhVvCuAFzmuqMhts6gv4tpVyo1yzNFHi7FIYAkZoIuMo8RJOZVPigkwapt8XykMbaG6Lfdd5nM5IgeHaR1+lROXlSjVDS00+xbc4BcCZiomFlQwLLm9nMsyJOlSxPBTaMNlnmA2aNtG6GmV/ihuLDLJOUMe8fKwWNlmBMa0ViMaLoWRAWYlix13ljrW+lLX3JTWCJqFOmJ7FgCp3B0ou+EVTETy150tu3q9CLVYMHdliKSalkqNtWGpUjlqCNd+fl9a6bhpp30Lrsz9nDM5hffyAo+xwkD2jPkNvvS+1imScp38pq63xZwdYPlEfSudpmiodKABAEDpXQairyARsQCPeJroNZlmZuPqfU1SxqV46n1NU860JCVqu/XRXHpDGfZrhiXbV9+5/cXkyBLHeFJVvauEqQTHyrQ4HszhxbQ93KG0XfFG7GS6BqmX2QQY0In4Qc1g+EwMxHiPyB5e8VZew4RSfwnYVw6uhOcsSo1jNJdGh4jhrKpeVbfjt4ZL+bM25ygjLsAZ/3G1X8Vwdq7dvEWBdvIlmLXeFJRwJfcHwiBppzNfPzh51P5O9e/bD8896n+jl/m/5/0fKvg2uP4Vh7AxL9zmFo2Mql3A/qBZkg7SfLoIpX2XwSXReJt99cRVNuxmyZ5JzGQQYUch12pHasDpVww1bx8eSg47nfyZuabujZcM4JaZLR7rMjq5vXu9juXX/8cTBjQag/U1ZhMFaCoFTxNhmvd5macyzHhmIPTz5VjbWC+f4KKXDAcqheLqXe9lPUVYRouBuLy3GCd46hclrNlmTDHeTHrzo3iXBVYOtq3N0LaZVDSYLEXOcGAImOVZjB4HNm93zBn4inGKQ3WDMBKqqCJ2WYJkkzr6aUtTQ1XqXGToFOO3oZpwmxmuBF7zLcVSiktkXKpJ0cRJPtEkDQRpSXs6QOIALqo7yPcrdNjQuI4eEbyP4fv76qODBMxWkfFntknK7RL1FapGnTCXGXFJF0sUtwt1wz+0/MEjLuY9aD7PWzbuXFcai3cLDbUbieW29KreEA/wCKvxqqwAAjr+fGiPhyUHDd3X7A9VWn8DqzYtsFZLeZnsLcSyHIzMTBgzJjTmK5i8FaTvWNuQlm2+TOfaZiCJ9w/iKztvACik4cI2pLwtS/1uv59j5V8D7h/D7bIsW5tuhuM4uNAuawmWRMDSSJpXwSwt24QyFgF0iSFYkQWAIMann60IttRpHy/Nahcsg1pHxZxUo7uyXqJtYH2G4SrFIVWAu3FvFWOUKJK7mQI9/md6VcHwqXcRcUrmULcZYbLqGUKZnod6CXDjlRuA/o5mGpZSrSCdG35+lS/H1Ywa3W2sBvi2sDhOH25QG3luG25GHz7spAUSTOonSeXka9ewqLLNbIiw90pnPtLyzT0keXrSMWk8/h9qqxNhSIA056fnnWS8PUtXNlPVjXQ9w921ft4fMgXN3xQBjqyMRkEmWneCf7YnWlvFeEkn+mhUrbz3FYhYAJ1ALMRpyJ5UrTh4oxcEfvW2n4k4StSdEy1FJdBCY25fkED2s/P2sqpz8l+tEjAjmaAt3ChIB6TsavXHt1+VdsY7FUTJu+zINUSaZHh69T8vtXDgF6n5faufkRdDDBH+mvpVs1RZbKoA5CrBcNZ70XRmn3PqaiFpn/AIcs7n5fauDhy9T8vtV8iJoXTRPDrOZx0Gp/gfnSrzw1erfL7UXgMOEBidSN/Q0uRDSCmpZxmYUDbUk+fL+aYE14GpU6HRnlNdrRZq8HquUW0QotEotNu9jpVgvmnyi2i+1ZOmh+BolMC55R66VeuPby+f3qY4i3QfP70+YNgdg8JkEbk7n6CiVWlY4k3Rfn96kOJt0X5/ejkQbQriNkEA9D+fSgkSvYniLFYgb+f3odMQfKtY6qIcQp0qIG1UnFny+f3qP7o9B86vlRNBtpKJC0sGNI5D5/epDiDdB8/vS5UOi826rIqv8AcnyqP7gzRyoVF6LV5Tw0AMWRyHz+9TGOJ0gfP70uZBReyVX0qAxJ8qj35p8qHQVbSilWlYxx6D5/ep/4g3QfP70cqCid9fGZ8q5k86pfEEmYFR740+RBR//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www.mliberandoalcautivo.com/images/graphics/diezm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563888"/>
            <a:ext cx="3528391" cy="5961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5866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noAutofit/>
          </a:bodyPr>
          <a:lstStyle/>
          <a:p>
            <a:r>
              <a:rPr lang="es-CO" sz="4000" b="1" i="1" dirty="0" smtClean="0">
                <a:solidFill>
                  <a:srgbClr val="FF0000"/>
                </a:solidFill>
                <a:latin typeface="Agency FB" pitchFamily="34" charset="0"/>
              </a:rPr>
              <a:t>Dios es un Dios de orden</a:t>
            </a:r>
            <a:endParaRPr lang="es-CO" sz="4000"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4114800" cy="2620888"/>
          </a:xfrm>
        </p:spPr>
        <p:txBody>
          <a:bodyPr/>
          <a:lstStyle/>
          <a:p>
            <a:pPr marL="0" indent="0">
              <a:buNone/>
            </a:pPr>
            <a:r>
              <a:rPr lang="es-CO" b="1" dirty="0" smtClean="0">
                <a:solidFill>
                  <a:srgbClr val="FF0000"/>
                </a:solidFill>
              </a:rPr>
              <a:t>1 Cor.14:33</a:t>
            </a:r>
            <a:r>
              <a:rPr lang="es-CO" dirty="0" smtClean="0"/>
              <a:t>. </a:t>
            </a:r>
            <a:r>
              <a:rPr lang="es-CO" dirty="0"/>
              <a:t>P</a:t>
            </a:r>
            <a:r>
              <a:rPr lang="es-CO" dirty="0" smtClean="0"/>
              <a:t>ues </a:t>
            </a:r>
            <a:r>
              <a:rPr lang="es-CO" dirty="0"/>
              <a:t>Dios no es Dios de </a:t>
            </a:r>
            <a:r>
              <a:rPr lang="es-CO" i="1" u="sng" dirty="0"/>
              <a:t>confusión</a:t>
            </a:r>
            <a:r>
              <a:rPr lang="es-CO" dirty="0"/>
              <a:t>, sino de </a:t>
            </a:r>
            <a:r>
              <a:rPr lang="es-CO" i="1" u="sng" dirty="0"/>
              <a:t>paz</a:t>
            </a:r>
            <a:r>
              <a:rPr lang="es-CO" dirty="0"/>
              <a:t>. Como en todas las iglesias de los santos, </a:t>
            </a:r>
            <a:endParaRPr lang="es-CO" dirty="0" smtClean="0"/>
          </a:p>
        </p:txBody>
      </p:sp>
      <p:sp>
        <p:nvSpPr>
          <p:cNvPr id="4" name="3 Rectángulo"/>
          <p:cNvSpPr/>
          <p:nvPr/>
        </p:nvSpPr>
        <p:spPr>
          <a:xfrm>
            <a:off x="0" y="4180344"/>
            <a:ext cx="9144000" cy="2677656"/>
          </a:xfrm>
          <a:prstGeom prst="rect">
            <a:avLst/>
          </a:prstGeom>
        </p:spPr>
        <p:txBody>
          <a:bodyPr wrap="square">
            <a:spAutoFit/>
          </a:bodyPr>
          <a:lstStyle/>
          <a:p>
            <a:pPr algn="ctr"/>
            <a:r>
              <a:rPr lang="es-CO" sz="2800" dirty="0">
                <a:solidFill>
                  <a:srgbClr val="FF0000"/>
                </a:solidFill>
              </a:rPr>
              <a:t>Dios no es desordenado ni produce desorden, desunión, discordia o </a:t>
            </a:r>
            <a:r>
              <a:rPr lang="es-CO" sz="2800" dirty="0" smtClean="0">
                <a:solidFill>
                  <a:srgbClr val="FF0000"/>
                </a:solidFill>
              </a:rPr>
              <a:t>confusión, </a:t>
            </a:r>
            <a:r>
              <a:rPr lang="es-CO" sz="2800" dirty="0" smtClean="0">
                <a:solidFill>
                  <a:srgbClr val="FF0000"/>
                </a:solidFill>
              </a:rPr>
              <a:t>si </a:t>
            </a:r>
            <a:r>
              <a:rPr lang="es-CO" sz="2800" dirty="0" smtClean="0">
                <a:solidFill>
                  <a:srgbClr val="FF0000"/>
                </a:solidFill>
              </a:rPr>
              <a:t>tienes alguna </a:t>
            </a:r>
            <a:r>
              <a:rPr lang="es-CO" sz="2800" dirty="0" smtClean="0">
                <a:solidFill>
                  <a:srgbClr val="FF0000"/>
                </a:solidFill>
              </a:rPr>
              <a:t>duda sobre el orden de Dios, </a:t>
            </a:r>
            <a:r>
              <a:rPr lang="es-CO" sz="2800" dirty="0" smtClean="0">
                <a:solidFill>
                  <a:srgbClr val="FF0000"/>
                </a:solidFill>
              </a:rPr>
              <a:t>lea </a:t>
            </a:r>
            <a:r>
              <a:rPr lang="es-CO" sz="2800" dirty="0" smtClean="0"/>
              <a:t>(Gén.1)</a:t>
            </a:r>
            <a:r>
              <a:rPr lang="es-CO" sz="2800" dirty="0" smtClean="0">
                <a:solidFill>
                  <a:srgbClr val="FF0000"/>
                </a:solidFill>
              </a:rPr>
              <a:t>, y descubrirás cómo fue creando diariamente cada cosa en seis días, y al final dice: Y</a:t>
            </a:r>
            <a:r>
              <a:rPr lang="es-CO" sz="2800" dirty="0" smtClean="0">
                <a:solidFill>
                  <a:srgbClr val="FF0000"/>
                </a:solidFill>
              </a:rPr>
              <a:t> </a:t>
            </a:r>
            <a:r>
              <a:rPr lang="es-CO" sz="2800" dirty="0">
                <a:solidFill>
                  <a:srgbClr val="FF0000"/>
                </a:solidFill>
              </a:rPr>
              <a:t>vio Dios todo lo que había hecho, y he aquí que era bueno en gran manera.</a:t>
            </a:r>
            <a:endParaRPr lang="es-CO" sz="2800" dirty="0">
              <a:solidFill>
                <a:srgbClr val="FF0000"/>
              </a:solidFill>
            </a:endParaRPr>
          </a:p>
        </p:txBody>
      </p:sp>
      <p:pic>
        <p:nvPicPr>
          <p:cNvPr id="3074" name="Picture 2" descr="http://t2.gstatic.com/images?q=tbn:ANd9GcTOgvmn393NnIWyjPacM8cehyz8TKcc3POImzGRrgWHX4J_jDy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628800"/>
            <a:ext cx="3024336"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061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3074"/>
                                        </p:tgtEl>
                                        <p:attrNameLst>
                                          <p:attrName>style.visibility</p:attrName>
                                        </p:attrNameLst>
                                      </p:cBhvr>
                                      <p:to>
                                        <p:strVal val="visible"/>
                                      </p:to>
                                    </p:set>
                                    <p:anim calcmode="lin" valueType="num">
                                      <p:cBhvr>
                                        <p:cTn id="20" dur="1000" fill="hold"/>
                                        <p:tgtEl>
                                          <p:spTgt spid="3074"/>
                                        </p:tgtEl>
                                        <p:attrNameLst>
                                          <p:attrName>ppt_w</p:attrName>
                                        </p:attrNameLst>
                                      </p:cBhvr>
                                      <p:tavLst>
                                        <p:tav tm="0">
                                          <p:val>
                                            <p:fltVal val="0"/>
                                          </p:val>
                                        </p:tav>
                                        <p:tav tm="100000">
                                          <p:val>
                                            <p:strVal val="#ppt_w"/>
                                          </p:val>
                                        </p:tav>
                                      </p:tavLst>
                                    </p:anim>
                                    <p:anim calcmode="lin" valueType="num">
                                      <p:cBhvr>
                                        <p:cTn id="21" dur="1000" fill="hold"/>
                                        <p:tgtEl>
                                          <p:spTgt spid="3074"/>
                                        </p:tgtEl>
                                        <p:attrNameLst>
                                          <p:attrName>ppt_h</p:attrName>
                                        </p:attrNameLst>
                                      </p:cBhvr>
                                      <p:tavLst>
                                        <p:tav tm="0">
                                          <p:val>
                                            <p:fltVal val="0"/>
                                          </p:val>
                                        </p:tav>
                                        <p:tav tm="100000">
                                          <p:val>
                                            <p:strVal val="#ppt_h"/>
                                          </p:val>
                                        </p:tav>
                                      </p:tavLst>
                                    </p:anim>
                                    <p:anim calcmode="lin" valueType="num">
                                      <p:cBhvr>
                                        <p:cTn id="22" dur="1000" fill="hold"/>
                                        <p:tgtEl>
                                          <p:spTgt spid="3074"/>
                                        </p:tgtEl>
                                        <p:attrNameLst>
                                          <p:attrName>style.rotation</p:attrName>
                                        </p:attrNameLst>
                                      </p:cBhvr>
                                      <p:tavLst>
                                        <p:tav tm="0">
                                          <p:val>
                                            <p:fltVal val="90"/>
                                          </p:val>
                                        </p:tav>
                                        <p:tav tm="100000">
                                          <p:val>
                                            <p:fltVal val="0"/>
                                          </p:val>
                                        </p:tav>
                                      </p:tavLst>
                                    </p:anim>
                                    <p:animEffect transition="in" filter="fade">
                                      <p:cBhvr>
                                        <p:cTn id="23"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a:solidFill>
            <a:schemeClr val="bg2">
              <a:lumMod val="90000"/>
            </a:schemeClr>
          </a:solidFill>
        </p:spPr>
        <p:txBody>
          <a:bodyPr>
            <a:normAutofit fontScale="90000"/>
          </a:bodyPr>
          <a:lstStyle/>
          <a:p>
            <a:r>
              <a:rPr lang="es-CO" b="1" i="1" dirty="0">
                <a:solidFill>
                  <a:srgbClr val="FF0000"/>
                </a:solidFill>
                <a:latin typeface="Agency FB" pitchFamily="34" charset="0"/>
              </a:rPr>
              <a:t>Desde un principio ¿Cómo demostró Dios su carácter en el Santuario?</a:t>
            </a:r>
            <a:endParaRPr lang="es-CO" dirty="0"/>
          </a:p>
        </p:txBody>
      </p:sp>
      <p:sp>
        <p:nvSpPr>
          <p:cNvPr id="3" name="2 Marcador de contenido"/>
          <p:cNvSpPr>
            <a:spLocks noGrp="1"/>
          </p:cNvSpPr>
          <p:nvPr>
            <p:ph idx="1"/>
          </p:nvPr>
        </p:nvSpPr>
        <p:spPr>
          <a:xfrm>
            <a:off x="107503" y="1600200"/>
            <a:ext cx="8856983" cy="5126652"/>
          </a:xfrm>
        </p:spPr>
        <p:txBody>
          <a:bodyPr>
            <a:normAutofit/>
          </a:bodyPr>
          <a:lstStyle/>
          <a:p>
            <a:pPr marL="0" indent="0">
              <a:buNone/>
            </a:pPr>
            <a:r>
              <a:rPr lang="es-CO" sz="3600" b="1" i="1" dirty="0">
                <a:solidFill>
                  <a:srgbClr val="FF0000"/>
                </a:solidFill>
              </a:rPr>
              <a:t>¿Quiénes ministraban todos los servicios en el santuario terrenal</a:t>
            </a:r>
            <a:r>
              <a:rPr lang="es-CO" sz="3600" b="1" i="1" dirty="0" smtClean="0">
                <a:solidFill>
                  <a:srgbClr val="FF0000"/>
                </a:solidFill>
              </a:rPr>
              <a:t>?</a:t>
            </a:r>
            <a:endParaRPr lang="es-CO" sz="3600" b="1" i="1" dirty="0">
              <a:solidFill>
                <a:srgbClr val="FF0000"/>
              </a:solidFill>
            </a:endParaRPr>
          </a:p>
        </p:txBody>
      </p:sp>
      <p:sp>
        <p:nvSpPr>
          <p:cNvPr id="4" name="3 Rectángulo"/>
          <p:cNvSpPr/>
          <p:nvPr/>
        </p:nvSpPr>
        <p:spPr>
          <a:xfrm>
            <a:off x="323528" y="3020759"/>
            <a:ext cx="5760639" cy="1938992"/>
          </a:xfrm>
          <a:prstGeom prst="rect">
            <a:avLst/>
          </a:prstGeom>
        </p:spPr>
        <p:txBody>
          <a:bodyPr wrap="square">
            <a:spAutoFit/>
          </a:bodyPr>
          <a:lstStyle/>
          <a:p>
            <a:r>
              <a:rPr lang="es-CO" sz="2400" b="1" dirty="0" smtClean="0">
                <a:solidFill>
                  <a:srgbClr val="FF0000"/>
                </a:solidFill>
              </a:rPr>
              <a:t>Num.18:6</a:t>
            </a:r>
            <a:r>
              <a:rPr lang="es-CO" sz="2400" dirty="0" smtClean="0"/>
              <a:t>. Porque </a:t>
            </a:r>
            <a:r>
              <a:rPr lang="es-CO" sz="2400" dirty="0"/>
              <a:t>he aquí, yo he tomado a vuestros hermanos los levitas de entre los hijos de Israel, dados a vosotros en don de Jehová, para que sirvan en el ministerio del tabernáculo de reunión.</a:t>
            </a:r>
            <a:r>
              <a:rPr lang="es-CO" sz="2400" dirty="0" smtClean="0"/>
              <a:t>.</a:t>
            </a:r>
            <a:endParaRPr lang="es-CO" sz="2400" dirty="0"/>
          </a:p>
        </p:txBody>
      </p:sp>
      <p:sp>
        <p:nvSpPr>
          <p:cNvPr id="5" name="4 Rectángulo"/>
          <p:cNvSpPr/>
          <p:nvPr/>
        </p:nvSpPr>
        <p:spPr>
          <a:xfrm>
            <a:off x="0" y="5157192"/>
            <a:ext cx="9143999" cy="1569660"/>
          </a:xfrm>
          <a:prstGeom prst="rect">
            <a:avLst/>
          </a:prstGeom>
        </p:spPr>
        <p:txBody>
          <a:bodyPr wrap="square">
            <a:spAutoFit/>
          </a:bodyPr>
          <a:lstStyle/>
          <a:p>
            <a:pPr algn="ctr"/>
            <a:r>
              <a:rPr lang="es-CO" dirty="0" smtClean="0"/>
              <a:t> </a:t>
            </a:r>
            <a:r>
              <a:rPr lang="es-CO" sz="2400" dirty="0">
                <a:solidFill>
                  <a:srgbClr val="002060"/>
                </a:solidFill>
              </a:rPr>
              <a:t>Los levitas no debían procurar el oficio del sacerdocio, como lo hizo Coré, sino que debían ayudar a los sacerdotes en el ministerio del Señor.  Pero los sacerdotes no debían menospreciarlos, sino siempre recordar que habían de ser tratados y considerados como "hermanos".</a:t>
            </a:r>
          </a:p>
        </p:txBody>
      </p:sp>
      <p:pic>
        <p:nvPicPr>
          <p:cNvPr id="4098" name="Picture 2" descr="http://t3.gstatic.com/images?q=tbn:ANd9GcSu4ykgJRAz5DLNiI0oq1a_zxd4u9yUh6dZiO0AP1HfvNHaCuT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708920"/>
            <a:ext cx="2880319" cy="19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0057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80">
                                          <p:stCondLst>
                                            <p:cond delay="0"/>
                                          </p:stCondLst>
                                        </p:cTn>
                                        <p:tgtEl>
                                          <p:spTgt spid="5"/>
                                        </p:tgtEl>
                                      </p:cBhvr>
                                    </p:animEffect>
                                    <p:anim calcmode="lin" valueType="num">
                                      <p:cBhvr>
                                        <p:cTn id="1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3" dur="26">
                                          <p:stCondLst>
                                            <p:cond delay="650"/>
                                          </p:stCondLst>
                                        </p:cTn>
                                        <p:tgtEl>
                                          <p:spTgt spid="5"/>
                                        </p:tgtEl>
                                      </p:cBhvr>
                                      <p:to x="100000" y="60000"/>
                                    </p:animScale>
                                    <p:animScale>
                                      <p:cBhvr>
                                        <p:cTn id="24" dur="166" decel="50000">
                                          <p:stCondLst>
                                            <p:cond delay="676"/>
                                          </p:stCondLst>
                                        </p:cTn>
                                        <p:tgtEl>
                                          <p:spTgt spid="5"/>
                                        </p:tgtEl>
                                      </p:cBhvr>
                                      <p:to x="100000" y="100000"/>
                                    </p:animScale>
                                    <p:animScale>
                                      <p:cBhvr>
                                        <p:cTn id="25" dur="26">
                                          <p:stCondLst>
                                            <p:cond delay="1312"/>
                                          </p:stCondLst>
                                        </p:cTn>
                                        <p:tgtEl>
                                          <p:spTgt spid="5"/>
                                        </p:tgtEl>
                                      </p:cBhvr>
                                      <p:to x="100000" y="80000"/>
                                    </p:animScale>
                                    <p:animScale>
                                      <p:cBhvr>
                                        <p:cTn id="26" dur="166" decel="50000">
                                          <p:stCondLst>
                                            <p:cond delay="1338"/>
                                          </p:stCondLst>
                                        </p:cTn>
                                        <p:tgtEl>
                                          <p:spTgt spid="5"/>
                                        </p:tgtEl>
                                      </p:cBhvr>
                                      <p:to x="100000" y="100000"/>
                                    </p:animScale>
                                    <p:animScale>
                                      <p:cBhvr>
                                        <p:cTn id="27" dur="26">
                                          <p:stCondLst>
                                            <p:cond delay="1642"/>
                                          </p:stCondLst>
                                        </p:cTn>
                                        <p:tgtEl>
                                          <p:spTgt spid="5"/>
                                        </p:tgtEl>
                                      </p:cBhvr>
                                      <p:to x="100000" y="90000"/>
                                    </p:animScale>
                                    <p:animScale>
                                      <p:cBhvr>
                                        <p:cTn id="28" dur="166" decel="50000">
                                          <p:stCondLst>
                                            <p:cond delay="1668"/>
                                          </p:stCondLst>
                                        </p:cTn>
                                        <p:tgtEl>
                                          <p:spTgt spid="5"/>
                                        </p:tgtEl>
                                      </p:cBhvr>
                                      <p:to x="100000" y="100000"/>
                                    </p:animScale>
                                    <p:animScale>
                                      <p:cBhvr>
                                        <p:cTn id="29" dur="26">
                                          <p:stCondLst>
                                            <p:cond delay="1808"/>
                                          </p:stCondLst>
                                        </p:cTn>
                                        <p:tgtEl>
                                          <p:spTgt spid="5"/>
                                        </p:tgtEl>
                                      </p:cBhvr>
                                      <p:to x="100000" y="95000"/>
                                    </p:animScale>
                                    <p:animScale>
                                      <p:cBhvr>
                                        <p:cTn id="3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24136"/>
          </a:xfrm>
          <a:solidFill>
            <a:schemeClr val="bg2">
              <a:lumMod val="90000"/>
            </a:schemeClr>
          </a:solidFill>
        </p:spPr>
        <p:txBody>
          <a:bodyPr/>
          <a:lstStyle/>
          <a:p>
            <a:pPr marL="0" indent="0">
              <a:buNone/>
            </a:pPr>
            <a:r>
              <a:rPr lang="es-CO" sz="3600" b="1" i="1" dirty="0">
                <a:solidFill>
                  <a:srgbClr val="FF0000"/>
                </a:solidFill>
              </a:rPr>
              <a:t>¿Cómo eran sostenidos los levitas y el santuario</a:t>
            </a:r>
            <a:r>
              <a:rPr lang="es-CO" sz="3600" b="1" i="1" dirty="0" smtClean="0">
                <a:solidFill>
                  <a:srgbClr val="FF0000"/>
                </a:solidFill>
              </a:rPr>
              <a:t>?</a:t>
            </a:r>
            <a:endParaRPr lang="es-CO" sz="3600" b="1" i="1" dirty="0">
              <a:solidFill>
                <a:srgbClr val="FF0000"/>
              </a:solidFill>
            </a:endParaRPr>
          </a:p>
        </p:txBody>
      </p:sp>
      <p:sp>
        <p:nvSpPr>
          <p:cNvPr id="4" name="3 Rectángulo"/>
          <p:cNvSpPr/>
          <p:nvPr/>
        </p:nvSpPr>
        <p:spPr>
          <a:xfrm>
            <a:off x="179512" y="2060848"/>
            <a:ext cx="5400600" cy="4832092"/>
          </a:xfrm>
          <a:prstGeom prst="rect">
            <a:avLst/>
          </a:prstGeom>
        </p:spPr>
        <p:txBody>
          <a:bodyPr wrap="square">
            <a:spAutoFit/>
          </a:bodyPr>
          <a:lstStyle/>
          <a:p>
            <a:pPr algn="ctr"/>
            <a:r>
              <a:rPr lang="es-CO" sz="2800" b="1" dirty="0">
                <a:solidFill>
                  <a:srgbClr val="FF0000"/>
                </a:solidFill>
              </a:rPr>
              <a:t>Num.18:21,24</a:t>
            </a:r>
            <a:r>
              <a:rPr lang="es-CO" sz="2800" dirty="0" smtClean="0"/>
              <a:t>.</a:t>
            </a:r>
            <a:r>
              <a:rPr lang="es-CO" sz="2800" b="1" baseline="30000" dirty="0"/>
              <a:t> </a:t>
            </a:r>
            <a:r>
              <a:rPr lang="es-CO" sz="2800" dirty="0" smtClean="0"/>
              <a:t>Y </a:t>
            </a:r>
            <a:r>
              <a:rPr lang="es-CO" sz="2800" dirty="0"/>
              <a:t>he aquí </a:t>
            </a:r>
            <a:r>
              <a:rPr lang="es-CO" sz="2800" i="1" u="sng" dirty="0"/>
              <a:t>yo he dado a los hijos de Leví todos los diezmos en Israel por heredad, por su ministerio, por cuanto ellos sirven en el ministerio del tabernáculo de reunión</a:t>
            </a:r>
            <a:r>
              <a:rPr lang="es-CO" sz="2800" i="1" u="sng" dirty="0" smtClean="0"/>
              <a:t>.</a:t>
            </a:r>
            <a:r>
              <a:rPr lang="es-CO" sz="2800" b="1" baseline="30000" dirty="0"/>
              <a:t> 24 </a:t>
            </a:r>
            <a:r>
              <a:rPr lang="es-CO" sz="2800" dirty="0"/>
              <a:t>Porque a los levitas he dado por heredad los diezmos de los hijos de Israel, que ofrecerán a Jehová en ofrenda; por lo cual les he dicho: Entre los hijos de Israel no poseerán heredad.</a:t>
            </a:r>
          </a:p>
        </p:txBody>
      </p:sp>
      <p:pic>
        <p:nvPicPr>
          <p:cNvPr id="1026" name="Picture 2" descr="http://t3.gstatic.com/images?q=tbn:ANd9GcSGjm5jOb_Fp0y9HwKg6r6Xs0sLR-jWuEsMJqtYNFweXjJV7O1Xi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420888"/>
            <a:ext cx="3312368"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69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10000"/>
          </a:bodyPr>
          <a:lstStyle/>
          <a:p>
            <a:pPr marL="0" indent="0" algn="ctr">
              <a:buNone/>
            </a:pPr>
            <a:r>
              <a:rPr lang="es-CO" dirty="0" smtClean="0"/>
              <a:t>Como </a:t>
            </a:r>
            <a:r>
              <a:rPr lang="es-CO" dirty="0"/>
              <a:t>una recompensa por su servicio, los levitas debían recibir una décima parte de todo lo producido </a:t>
            </a:r>
            <a:r>
              <a:rPr lang="es-CO" dirty="0">
                <a:solidFill>
                  <a:srgbClr val="FF0000"/>
                </a:solidFill>
              </a:rPr>
              <a:t>(</a:t>
            </a:r>
            <a:r>
              <a:rPr lang="es-CO" dirty="0" smtClean="0">
                <a:solidFill>
                  <a:srgbClr val="FF0000"/>
                </a:solidFill>
              </a:rPr>
              <a:t>Num.18:25,26)</a:t>
            </a:r>
            <a:r>
              <a:rPr lang="es-CO" dirty="0" smtClean="0"/>
              <a:t>. </a:t>
            </a:r>
            <a:endParaRPr lang="es-CO" b="1" baseline="30000" dirty="0"/>
          </a:p>
          <a:p>
            <a:pPr marL="0" indent="0" algn="ctr">
              <a:buNone/>
            </a:pPr>
            <a:endParaRPr lang="es-CO" b="1" baseline="30000" dirty="0"/>
          </a:p>
          <a:p>
            <a:pPr marL="0" indent="0" algn="ctr">
              <a:buNone/>
            </a:pPr>
            <a:r>
              <a:rPr lang="es-CO" dirty="0" smtClean="0"/>
              <a:t>Y </a:t>
            </a:r>
            <a:r>
              <a:rPr lang="es-CO" dirty="0"/>
              <a:t>habló Jehová a Moisés, diciendo:</a:t>
            </a:r>
          </a:p>
          <a:p>
            <a:pPr marL="0" indent="0" algn="ctr">
              <a:buNone/>
            </a:pPr>
            <a:r>
              <a:rPr lang="es-CO" dirty="0" smtClean="0"/>
              <a:t>Así </a:t>
            </a:r>
            <a:r>
              <a:rPr lang="es-CO" dirty="0"/>
              <a:t>hablarás a los levitas, y les dirás: Cuando toméis de los hijos de Israel los diezmos que os he dado de ellos por vuestra heredad, </a:t>
            </a:r>
            <a:r>
              <a:rPr lang="es-CO" i="1" u="sng" dirty="0"/>
              <a:t>vosotros presentaréis de ellos en ofrenda mecida a Jehová el diezmo de los </a:t>
            </a:r>
            <a:r>
              <a:rPr lang="es-CO" i="1" u="sng" dirty="0" smtClean="0"/>
              <a:t>diezmos</a:t>
            </a:r>
            <a:r>
              <a:rPr lang="es-CO" dirty="0" smtClean="0"/>
              <a:t>. Note que el diezmo no fue un invento de Moisés para explotar al pueblo. </a:t>
            </a:r>
          </a:p>
          <a:p>
            <a:pPr marL="0" indent="0">
              <a:buNone/>
            </a:pPr>
            <a:endParaRPr lang="es-CO" dirty="0" smtClean="0"/>
          </a:p>
          <a:p>
            <a:pPr marL="0" indent="0" algn="ctr">
              <a:buNone/>
            </a:pPr>
            <a:r>
              <a:rPr lang="es-CO" dirty="0" smtClean="0"/>
              <a:t>Para saber de donde procedían los diezmos que los israelitas traían en el A. T. lea </a:t>
            </a:r>
            <a:r>
              <a:rPr lang="es-CO" dirty="0" smtClean="0">
                <a:solidFill>
                  <a:srgbClr val="FF0000"/>
                </a:solidFill>
              </a:rPr>
              <a:t>(Num.18:30).</a:t>
            </a:r>
            <a:endParaRPr lang="es-CO" dirty="0">
              <a:solidFill>
                <a:srgbClr val="FF0000"/>
              </a:solidFill>
            </a:endParaRPr>
          </a:p>
        </p:txBody>
      </p:sp>
    </p:spTree>
    <p:extLst>
      <p:ext uri="{BB962C8B-B14F-4D97-AF65-F5344CB8AC3E}">
        <p14:creationId xmlns:p14="http://schemas.microsoft.com/office/powerpoint/2010/main" val="388459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2" end="2"/>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p:cTn id="1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heel(1)">
                                      <p:cBhvr>
                                        <p:cTn id="26"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800200"/>
          </a:xfrm>
          <a:blipFill>
            <a:blip r:embed="rId2"/>
            <a:tile tx="0" ty="0" sx="100000" sy="100000" flip="none" algn="tl"/>
          </a:blipFill>
        </p:spPr>
        <p:txBody>
          <a:bodyPr/>
          <a:lstStyle/>
          <a:p>
            <a:pPr marL="0" indent="0" algn="ctr">
              <a:buNone/>
            </a:pPr>
            <a:r>
              <a:rPr lang="es-CO" sz="3600" b="1" i="1" dirty="0">
                <a:solidFill>
                  <a:srgbClr val="FF0000"/>
                </a:solidFill>
              </a:rPr>
              <a:t>¿Qué dice el </a:t>
            </a:r>
            <a:r>
              <a:rPr lang="es-CO" sz="3600" b="1" i="1" dirty="0" smtClean="0">
                <a:solidFill>
                  <a:srgbClr val="FF0000"/>
                </a:solidFill>
              </a:rPr>
              <a:t>apóstol </a:t>
            </a:r>
            <a:r>
              <a:rPr lang="es-CO" sz="3600" b="1" i="1" dirty="0">
                <a:solidFill>
                  <a:srgbClr val="FF0000"/>
                </a:solidFill>
              </a:rPr>
              <a:t>Pablo sobre el plan de </a:t>
            </a:r>
            <a:r>
              <a:rPr lang="es-CO" sz="3600" b="1" i="1" dirty="0" smtClean="0">
                <a:solidFill>
                  <a:srgbClr val="FF0000"/>
                </a:solidFill>
              </a:rPr>
              <a:t>Dios para sostener </a:t>
            </a:r>
            <a:r>
              <a:rPr lang="es-CO" sz="3600" b="1" i="1" dirty="0">
                <a:solidFill>
                  <a:srgbClr val="FF0000"/>
                </a:solidFill>
              </a:rPr>
              <a:t>a los que trabajan en la causa de Dios </a:t>
            </a:r>
            <a:r>
              <a:rPr lang="es-CO" sz="3600" b="1" i="1" dirty="0" smtClean="0">
                <a:solidFill>
                  <a:srgbClr val="FF0000"/>
                </a:solidFill>
              </a:rPr>
              <a:t>en el N. Testamento?</a:t>
            </a:r>
            <a:endParaRPr lang="es-CO" sz="3600" b="1" i="1" dirty="0">
              <a:solidFill>
                <a:srgbClr val="FF0000"/>
              </a:solidFill>
            </a:endParaRPr>
          </a:p>
        </p:txBody>
      </p:sp>
      <p:sp>
        <p:nvSpPr>
          <p:cNvPr id="5" name="4 Rectángulo"/>
          <p:cNvSpPr/>
          <p:nvPr/>
        </p:nvSpPr>
        <p:spPr>
          <a:xfrm>
            <a:off x="449593" y="2492896"/>
            <a:ext cx="5328592" cy="3108543"/>
          </a:xfrm>
          <a:prstGeom prst="rect">
            <a:avLst/>
          </a:prstGeom>
        </p:spPr>
        <p:txBody>
          <a:bodyPr wrap="square">
            <a:spAutoFit/>
          </a:bodyPr>
          <a:lstStyle/>
          <a:p>
            <a:pPr algn="ctr"/>
            <a:r>
              <a:rPr lang="es-CO" sz="2800" b="1" dirty="0" smtClean="0">
                <a:solidFill>
                  <a:srgbClr val="FF0000"/>
                </a:solidFill>
              </a:rPr>
              <a:t>1 Cor.9:13,14</a:t>
            </a:r>
            <a:r>
              <a:rPr lang="es-CO" sz="2800" b="1" dirty="0" smtClean="0"/>
              <a:t>. </a:t>
            </a:r>
            <a:r>
              <a:rPr lang="es-CO" sz="2800" dirty="0" smtClean="0"/>
              <a:t>¿No </a:t>
            </a:r>
            <a:r>
              <a:rPr lang="es-CO" sz="2800" dirty="0"/>
              <a:t>sabéis que los que trabajan en las cosas sagradas, comen del templo, y que los que sirven al altar, del altar participan? </a:t>
            </a:r>
            <a:r>
              <a:rPr lang="es-CO" sz="2800" b="1" baseline="30000" dirty="0" smtClean="0"/>
              <a:t>14</a:t>
            </a:r>
            <a:r>
              <a:rPr lang="es-CO" sz="2800" b="1" i="1" u="sng" baseline="30000" dirty="0" smtClean="0"/>
              <a:t> </a:t>
            </a:r>
            <a:r>
              <a:rPr lang="es-CO" sz="2800" i="1" u="sng" dirty="0"/>
              <a:t>Así también ordenó el Señor a los que anuncian el evangelio, que vivan del </a:t>
            </a:r>
            <a:r>
              <a:rPr lang="es-CO" sz="2800" i="1" u="sng" dirty="0" smtClean="0"/>
              <a:t>evangelio</a:t>
            </a:r>
            <a:r>
              <a:rPr lang="es-CO" sz="2800" dirty="0" smtClean="0"/>
              <a:t>. </a:t>
            </a:r>
            <a:endParaRPr lang="es-CO" sz="2800" dirty="0"/>
          </a:p>
        </p:txBody>
      </p:sp>
      <p:sp>
        <p:nvSpPr>
          <p:cNvPr id="6" name="5 Rectángulo"/>
          <p:cNvSpPr/>
          <p:nvPr/>
        </p:nvSpPr>
        <p:spPr>
          <a:xfrm>
            <a:off x="449592" y="5848996"/>
            <a:ext cx="8370879" cy="954107"/>
          </a:xfrm>
          <a:prstGeom prst="rect">
            <a:avLst/>
          </a:prstGeom>
          <a:blipFill>
            <a:blip r:embed="rId2"/>
            <a:tile tx="0" ty="0" sx="100000" sy="100000" flip="none" algn="tl"/>
          </a:blipFill>
        </p:spPr>
        <p:txBody>
          <a:bodyPr wrap="square">
            <a:spAutoFit/>
          </a:bodyPr>
          <a:lstStyle/>
          <a:p>
            <a:pPr algn="ctr"/>
            <a:r>
              <a:rPr lang="es-CO" sz="2800" dirty="0"/>
              <a:t>Pregunto. ¿En que texto del N.T. aparece una orden explicita de Jesús sobre l diezmo?</a:t>
            </a:r>
          </a:p>
        </p:txBody>
      </p:sp>
      <p:sp>
        <p:nvSpPr>
          <p:cNvPr id="7" name="AutoShape 2" descr="data:image/jpeg;base64,/9j/4AAQSkZJRgABAQAAAQABAAD/2wCEAAkGBhQSERUUExQWFRQWGBwYGRgYGB8YIBkYHhsgHhgaHRgYGyYeHR8kHBwdHy8gJCcpLCwtHB4xNTAqNSYsLCkBCQoKDgwOGg8PGi8lHyUtNCwtKSosLCosLCwtLDIsKiwsLywsLCwvLCwuLCwpLCwsKSksKSwsLCwsLCwsLCksLP/AABEIAJQAxQMBIgACEQEDEQH/xAAcAAACAgMBAQAAAAAAAAAAAAAFBgQHAAMIAgH/xABEEAACAQIEAwYEAwUECQUBAAABAhEAAwQSITEFBkEHEyJRYXEygZGhI0KxFFLB0fBigpKyFTNDU3KiwtLhJCVjc/EI/8QAGQEAAwEBAQAAAAAAAAAAAAAAAgMEAQUA/8QALREAAgICAgAGAQMEAwEAAAAAAQIAEQMhEjEEEyJBUfBxYZGhMoHR4RRCwQX/2gAMAwEAAhEDEQA/AG3mrnJ2uNZssVRTlZhoWYbgHoB94NArV1juST6maHra1nWZ3ojg8OTXWRAgoTivkLtZnq3gTU2zw81PwmBgTvXo45EvpZPxvsNgB0PrJG1Cz1NCEzQmB/qakDAaf0KLDDelfblqlnJGeXQgU4WPOpFoQNoreV1NbBa9KK4upBuLO+1a7djpU7IQYipNvDGi5ATwW4Lt4c1JtYSidvCxWwWqW2SOXHAuMY21LgExEjrE6n5CtigMARqDqCOo6faovHMayExoJjLp4hGs1O4PbHdZY+BmX5TI+xFTrnt+MsfwpXEHnwW6+HCTrREW6+habzk3CCsRw8FTpPWPOKgFQgJW2o6iBGkeus0xstCuK22UMEEkyRIJ13I+tJyE1KsAF1F/E4i6x8JMagADWfPzIjrQbFNiAD4iR5Dp7g6008v2T3js8yBGogyTr+lSePcMW6omZB6abg7+Yr2NSFswsrjnxErT9puSZc7e1FOHBmt5iSzTA6ALpOoGupPSpjcILNlELqJzbZdzqdI6zUzB8PVQQrWmB6q6uJ9Nf1rzepZ5DxaBsRhpQhjOhAMET09/ShXB8ffwzBrV10PlmMexUmD86P8AF0ZiBA1OgI6bGCCRUPE4YKu2tBgT3MPxD9VLT5P5mGOsZjC3UOW4oOk9CJ6EfxrKq7lrHXLLXe7aMwSfWM0fqaytKG9RXOGbOHE0ZwOAqFg8IelH8Hhj61e76nORLM34i4LNl7jQAiljO2g6xXNPFuNu997pusbjMSTmmBMqFb0GnSrR7Wud0t2ThLbhmeRcynVR+6fLyNUezfrXOc3OiianTfZlx79r4fbZnNy7blLhYyc24JneQRr6UzXV8hrVT/8A843yWxaH4ctttussN/arr/ZhNeD1MbGfaBzhDua2LYiixs1pfDTTBluKOGoLG9brKGpH7DrUtLECiZxWpiYze5FFuvpt1I7qvjLS7jqqK/MfDzEiILCNzB/MTPTbSt3K2tppEEOZHkcq+VGcbh86EdR96XOGo6XXZSyqSZtnYtAj5jXapghGYEe8v8wP4UqTsRgKV8r3auZhrpWwDoasuc4CRxvWnGDQVJGEg6E15xlrShbqMxA3uDsLZkt7j9K3fs4O40r1gLOr77j9KkMlEG1UB19US+Z+CYe7l75SwUmEDFVPmWAPi9j0FIvPuFtYe0L2GVbLKwEIIDz0IO8Uz8ba4+IfNiQLKtOQgA5Y9InXz11pO5sZMZi7VhWYi3be5cG2y5gPOT1661zfNLZDR1O0cAXCCRsz32a82HEYvuL+q3BKR+V1BJA8gRrHpT1x/BBNjIiRp6+YqncAhwPFLHdEFhct6bxn0ZDOuxI+dX1zBhhOnl/GulgYETj51ZWoxI4Xah7n93+NfKMYHCQ76fu/xrKdcVRjVhsPHSidtai2dYr7xfFG1h7jgGVUwVExpvHWN6SSZoAE5g5s4iLuLvOnwm40fU7T0oQW0A8q38QtHvWk9SZOk671qupESZ0+nlU8pHUI8C5ivYRy9i41tjElTGYAhgpHUSBXX3C8Z3tm1c08aK+m3iUEx6a1xcg11rrrs7YHheDI/wByn1Ag/evT3vGGsisIr6RWT0+RWV9itOJxK20LuQqqJJPQVsyba8MKjcM4xZxCZ7Lh1BiR51MFb1M7mjJQq7ZIYSIgbnqTuaNla83LWYQaNXqCVuCrbERpv9v6FejcgjeAdvQ7/ea2X7BX+f8AOtJ9v6/n1pujAqpB5q4++Cw7YgIt1LZU3FJKnISFJUwRmBI39ahcK7RMFjEJS4VZQC63FK5ZIAJb4YzGJmKG9rWIy8HxMn4u7T3m4CR9AaprlvGixw7HXSfHc7rD2x5nP3jmN4CqPqKmyWDqU4gD3Ok+GY204It3Ecz+Vgenoa84njGHV+7a/ZV+qm4oMH0Jqp+y1B+wYi/iCcty7AM6+Afl8vExFLHNPGRjMWz3PDhsOAvqT0UEdWI+QBpP/IINSgeGDAMPeGOfuN28FjHNm5bvB4Y2dALRKgqVdJmIkg+frSryVhXv4pbgL5gWZnHm2mUE6EmetF+WuR/9JXO/uWnt2bmbJkgBmXVm10VBoPMk6bGLU4FyklhEAQWlXZZ6+pO7etCynpRsx+N7IbI2l6/WL3KPIllce+IuBmuBsyBjIzRq8blh9qcuMJqPakztT41bwloEH8dmmzlMFGXe5mGum3kZjWvvKXaIMaFtYgKt+AAwOlwxrp+VusbGNPKqsJ4AK0gzgZGLL1CmHEO/Tb+NZRC3Z8TfLp71lU8pPxhewm1Be0e8ycPuZGyk+Gddjo23p50Uw/FE1IDFB+YAt76RJHqKVe1Xjts8Pi2xaXU5l2SDrmUwdZgaUszSDOe8Q2sTMab17xzeM+gA+iitTnWpPdZrwUaSwGvv1pEdIqnUV0bie0zD8K4bhLQ/GxBw1tlSYABUHM7flB1jziucTW25iGcjMxYgBRmMwBsNdgPLpXpk7B4VzGmJw1m/a075Ayg+KD1By+R0MVLXiybNK+40+o/jFVr2G8RD8OeyCqtauGSoklX8QYmIBmV6/DNWHdy3ASSR9fuDvXtCGFuEbWIVxKkMPMGf0qu+2Hj/AHdnuVJDFc50MEEkLr5yD7UaxXDwrAq3iOukj69fnVXdr/FQXS2z+MIA0akgGVzCdDB+dEpHcHKhAhbsF4yzXsRZJkFFfU7EMRt65t/SrluXI6E+wrnfsOu/+5wRobNwT5aqau/i3HlwuHuXrh/DtiSepP5VA8yYHzoLmhdQjiuJLb3n5Ct2Exa3FzKZH9bioGEKYmzbuhQVuIHE66MJ3B9a+G33JUIFUOdYmdFO2u9bYmhb6hRknQ0Ov4eASCNOs/rXm8CGy5iRIbfXWVA0I0qNjMAzIcoVzBgzAn6GNq0MR1PeWD3ETtsu/wDtZH71+3HtDT+lUq2BZ1w2Hty1y4c2X+1cIFsf4QD86YO0jFYs465g7jkjPbItA5lDm2ApX5N96lcgWB/pDEYgif2VDkH/AMn+qt/QSfkKVlf/ALH23G4sZ2o2TqHOaMdbwVizg0M90vdiPzPE3H98xMerCk/C8OOJv2MAgiLjNeYGfEYz6+SIAg9QfOvfOPEu7xloHVrIzt/9hOb/ALabewvghbv8UwnMRbViPLxPHuSgpXhcQNMffcd4zLxtB7altYLBJYsi2gAAgKBoFAAA+Q/nULieKSxbe9cbKqAsWPSPzfXYeZWiWMnYei/z/jVN9tfNMlcEjSZD3Y+ttD6icxH/AA10roXOUFs1K+5g4xd4himuQSToiDXKg2HyGpPuay9ikw9vJabPdb47gOiDfJbPXXd/TTTUx77HDqbYMXHEXI6Lv3f8T8hX3hPLeJxJ/BtMw6tso92OlSXy2ZZXHQ7lv9nnPa3rLLiHi5byjPHxqZyn30IPyrKSuB8r38M1xXAJ8HwmROukmPMVlaMg+Z442+Jc2D4qMumYDNk+Ab/I7Uodqlq2eHO6yDmUnwxPij5axrUfF8/LZlg022kgsDqRuAOmtCOJc5W8dYfDqYPxSVkD0Cnr5b02tQPMUnqVRRO6Dn7wRpaDk6bxl6+tDWEVJv3lgBRrlUE+omdPpS5kiAVKXCHLmA2gn0B2rRZtEsANyaKYzDlbgT91VDabHqP7UHr1rQJhMtLsYuPawWLuq0DvLIAIHxFgJ/wtlirT4NxFrv7SWAAS8yJ6gERPrOlJ3ZXjcPc4eLMBitwM4yGBr4GPn4lGo8ulOjouFs3GZ1VMxYscx3M7DX00rCu9RqNS7ku6okFoBC7/ADNc39puP7/iVxvDAVVATWMq9fXr9K6CxJ7y2mVwbbpBbyBBhgT1nSK5q5ithsXiMmUBM2paJiF0Pn6VnGhZmO90BGPsPxpTiigbNZug+wAbfpqoo12vdoFrE2xhrQJyXpNwHRwqkGAN/ESAdtJG9I/JXHbWEOJe5mDvhrlqyy/luOIkwdBHWl4sTEmaz2mTpbsl4p33C7GstazWWjplbSZ/sFTTVeUl0no3X13+tVp2McWtWOGLmBzXcW9vwjNLZFIJ10AUU58W5lwuCyd/fCAucsksSQfFoBMD6V6NWqjBesT7wJ/UaD1rRirbEQT6QDln1+21QrfFLeJA7q6pUwwKtqyifEOsevmDS9z1dulLV9cS1lTIFtRrcaZHjkaBRsdK38TP6dmVL2gH9n4+ztJy3LNzxa6ZUI6DQRFSuz2/GHxN1v8AaXhJ9gW/Vpod2kYv9rx9pghDXLdtGkzmYHLI8pEaUT4Xhu44Vm/s37hPmQe7X7zUvi1PHh8kSrwTDzOfsLMROJub9y9eJktdgDqc0/oAPrXTfJfABg8Bh7OxVAW9XbxOf8TR7AVzrylwfvbuGB2fEgR5hYLae1dRYm4Mqrp669P61q7EKFD8TnZiSb/vIHFsclq29xj4bas7ew1+8Vzrg8YLhxfEL0F8/wCGD1utJA/ur9qtLtk433XDyinxXmCfL4n+wUfOqd4pfC4TDYdQc3ivXD/auQLa/K2oP941mfdLC8Pq3+/pInCeGtir0SYJl33yidWP9b1ZnEeJXVspZsKbdpAFRRv/AOT1JpZ4HiMNgdLzZ2MF1UTLdEPovXzNMQ59wl66SWKaQuZIAPU6SB01qHIWY+kal+JUUeo7kLg5cPczFj8O51nxTM9ayp/CWz3Lpmfh1Gx+KDWUNzCJWIxJuQjfvaNO09NdIqbwvjz27/eEAkdNFBga6+3lvQgmCfPUf/le8Dhy7hV+IkAf1NXe9znkCpj2WclsreI9B/4r1a4e7RlUliwXKBqSTCwPU6RV34Ls6woVQ2YsIBjEABmEBjGUkamY960YblPA4S6joblpw0y94MJ6EeAQRvNM4GDyiRwvstxgVrl1VtwBCXCJbNv6CBJ+1SOYuW74VO6RcisTnzDxEiSCDtAhQOsab03c68/2rf4FsqzEasSPD5GdjO8ihGD50FmM9rOrMABmgM0CCVjMQBDdJoqANRZJO43cv8DxGBtWBYukG5bYXLZyZe8y5ldQRpBDIfbrRJMXcv5rOKKOFhkdFGpII1VAWtlSRH6moPEuYyqplLKWdVT8LMwGbzBOc5o00qfytwsLj7gYM2ZGbM6ZcxlAdJ3nePStWivONyKVfgbqJHEud71nEHDhWW2hFsMAQxGsQjjq0HNHQ71VuJaXuEzqx19c06/euneIcnYS/iHuXrFu4wIgsGkQogAhoA6xFLXGOx7DNeW7ZRUX89olirGdfFmzDQ7jyFKJLdwhjC9Tn/KY2Mb7VtRcobMDqpA9CY1romz2S8PABNhp10F54EnaCTtSnzTyRhMHcDPZc2mMKRczZjl8WgUBY8jvvpQkVCgLs57RLOAsPZvo7obguLlgx4YYQfPT70B5x5kHEMSXtpkQKoVWIlVUefXXX50xcJ4bhrIKnBi85iGuNBOb0OgUDSRQ3jfDuHlrgsZ0hS0C5nJImV8QAVSdiJOk9a9RIglgNQPwjjl62yXLcsMMMw0JyrPiUsNlJJ0H7xo1xbtDv4y2pdFAtLlGSQBrM5STJ9RWjl/kb9tdhac2URRM/jAkjzQrvrpBimDFdht34kxFrpC93cUbeZzbxNeGtzSC2hEvhvETexmFZoi3cEn0BzHT2Bpt4zay8Ezf7wIB7MxuN+opZ4vyTjMGjXbts2wumfMIJKsfDBk6DXypx52sZcHw7CLJLqhI9O7A/U1Nm2wMs8KKRlhjs5WxYw+HUqhxS2Ll4yGLKlwllgDw6gDfXTSjmNbNlc5UdT4HEifMEE9QTv5mqmxnNj2OIObaqyhFsZSAYVABodwZn3Bplw/aQgtQ9m4XjSFBH1/jWcXYAj8yrHlwYyVbsa/IhXn3kjE8SWybT2h3UgqzEA5ohlaD0WIMbUqL2O4svmu3bCEnRczMdNhIWNvWrW5csE2sx07zK0bx4R1+ZotcEAE9dD1/ryropjLAF+5x8zKjlcR9M5+5lTE4e8LWLSzcCr4VUZRkmJXLEa/OaAcc7olGsTkZZKtEo4+JZG/Qz6039tlz/wBbaA0iyP8AM38qQGv+ALr8RP2ikMgVtRgyFl3HLs+xvhuqx0GSPT4qyh3JTx3v9z/qrKApuEHNT2/ZxjIkqmuy5wWPXQCvfK1h7N97d2yrgKMwMHIT8LT7xJ6CaNPi3uOWdyhXOxJmGjYDygaVP4BwQm0CYBjWdIMa7+9VBQTqTt1ubsJxzGLfa7dyLaBI8ROUDzSBLbb6V747wjF4xTcZVyLDM1sypA2bIQGmNx61Ks8i9+JLMADJALSSVjQzCx5RrVlcucIVMOqamBGpPsd+tYQQNzwWzKbHI1zFWO9gW1tageL4TJkggz01BPWa0YDka5fvnu2FxiZ3FtRoZhtRIEECa6AsWQBFacBwKzbuNcRArNvE9esbTSwwh+UYDwvBYNthAW2JEkE54g/aTRDhl/LffvGQk6ggEHYZ508wNKOXLUqV8+u9DOCcOKFmM5jKnTfU+Kd9anN8hXUs5Kykt39/xJlqGLEEGTpBnTrUy3Z89a82kg1IBpsnLe01G1WjE8PS4hR1VlIIIYSNvI1MAr5FZBuV5xTswtujBWKayvh2BHiBI1g9I+Gq84z2Wd3fsWLbu9x1zuYGUAEhyGLT1AgjoT1iug2EiKHDgyd73mUZyMhbqVBkCfIHWjBB7mV8RE7NOQ7mBe6LlzOrhYC6CdyYJ3Hwz707i4TddCuVFGjSD9RMidx7a1su4m2i3SrAtaUkifh8JIBpJ4Fdv3O5LHKVRiCWJLMzSs5fyknXUyBFYaMagMG9sDTa7ufCtk3NolnupbT7Z6Ac24gNxLCJOljDm43TRVJHz8IofzdxG4b9yxdg3DiLKPlJIlAWaJ6F7vpttULjvEM3EeIXBtasvaH2t/qalybv7+ksxnj+/wDv/wAknkXkK3xGzfxV17iHvStsoR5ZiSCNdSPvTE3Y0VMjF6a72tYEb5bkHejXZHw8pwhGP+0uOw9swUf5aaOZuJixh7147W7TH5gSB9SK6aKoUTkMSWMqbAdq18YhcOi2RbtB0zhTLhFaGgtCzA8P3qNY7ccQrRdsWXgxK506+WYikTgCZ8SsmJzEz7EmoWJw5AVj+eWA9JgH5manGRuXcfwHG6k/mHjdzHYl7z7nYToiDYCeg+5PrQpUJNE8ThTZsIT8V4Zv7gOg+Z/hXg8MdMOLzAhbhyp6gTmP1EUN3ubxqOPIHL823uOYV8uSd4BYExX2mvk/hDrYQEad2kT8yYn3r5S/V8SusQ0ZA47wpGZMzEqQVbLsSRurRtvuN6m8t3pNzNdS4tvQm6e6KHTIJAOYaHYSfOgVviVu69sWQba+HMzkHux5iCdz8hNe+N8VFu7b7iMzdbl1bqgjpMaeUHzG1O81uXW4jylKE+0dOXmKtcv3cTbCSbWVBKyBmSCd2A301o1xLmU5Ft27qpnVSLi/Ey9e7ERJgjXYk0s2Ti7mCt9wiBwQz3RlQhvzET4djEx51C4VjLwe1bvyt+0Lhd2TMyjdQgUeMlTM7azWF9ahri9Xq+/tHvg3MwvWWy3S1wSCbihCjCJQrA6fmO5NSHx155RbgQ7KyrqGEa+IHQ7kRttVbY3idzD4pwrNdsm2UK3ALZLFpzEDRpInNFGeU8XjMVjszWWsW2t/HEZlBHV8xYZoA2mTQLbEGE/BARHXE8de38J77cmAFjQQoGhLGdP4UG4jzgbstbw966qZxKwgZtAAGNxQ0GVYgHXalu/gxiD3eTFvbtXGC33dAjXF3GRRmCsRlDbTA61qw/NuGt2mW9aZmVlFxRcCIqjW2LaGJnWV0213oHJB7jMaqVsj6f49pYtjiocObRbvYtZgSfCCBPhgxGug1MexqPxLj6Wozvdc5swgABTG2kaD90ydaSuF853MPhVFm3nZiGCAw75gSTA8RyjLI6aVr4hxe/i+6s2bZ/aLi57nesR3KglT3jQNRl671hclLXuGMWNMvHL1/MsPB8XuXbfeKUZTIGjAyDJkA6QunvUe2jsSVzIjgEs5ZokEkQDpA66UgtxDH8LS4zPZxFqVW4iqQEZvzByBJjwzPUeVWRhbofCq8t4gGAG58ln0GhNaqlh3+YtmVG0PxfxFzifOH7KMrXMmQsQUAeRAI0YiAJmN9Y3qNxZr9+MUuIhrTd7Yt2xmVlVQwFzUMC2bKQDA8q34Tg2e1iL+MW1dBZbigDYpoWkiIMxHWNa2cWsi1aYJczA+O28gRmIBVlHhIAllaNII6Cspg3AncIMjjnxofb/zPXC79ySLyLZFy14R3hdSLhky0R/ZHz001lYK0jErvGRUKNpA1ADiY3n1086QsTxPF953eBvC+ckNlcAoFgySwA7sDwmPPzNNXLnMGHS2l65ftxc1djFsZ8uoy9IMAegFGQU9B6/tBUrkHNewP1lU8y2SvFHYSQcY+WTJOW4o360ExWMJXGMd7t2CfQMWI/SmLmi6G4sMrAr3/eKQZEOLbyCJGsGle7hyQoj/AFt5/nqoP+ag7MA+m/vtU6O5Pwfd8NwdvqLST7lcx/zUC7X8b3fDL4/fKp9XE/ZTTnhbGVFWIggfKB/Kqy7e70YSyn794n/Cp/7q6B0s542ZTXDCwdWUascg92BH8a88Tb8RhOi+Aey+EfpU+w4S1hSN++Zm+RSPtQ/ig/Gu/wDG36mox/V9+ZUwpPvxCfM17vL9u2PyWrVsAeeUE/dqZOf7ahsLgrQMJlWB5mBv5mST70Hu4ZP9JISwZPw7pjoAgYr76R86OYG4L3ErLtEpmvsT6xkX6waFPUygRjClYn5jnw2/iLbMjrAAUL10Ejyr7RDAcSVi3y2671lXlT8yTXxKVucOZQVZh4h+VpIE6ZhGo06VlrANhbwF5FdS2Qxt0nynSmnifJBw+IxVu7avM6S1l10Bt65IOxJG46EEUL47nxS2WeES2mUBRqzfmJ2E6BZ9KjV+O7lL4uS6HctzBXsoD3LAu5gFW3bKAW12EgkSTuTr9qRONcUu3MW9rCFxdRS627gBYxuiRtCEmCdR7AU/YLhqnBWUBQMLagMylt11gyDO+s6VUN5mw3ExcJhFvhQ8kwA2viOug+1EwN76ng4CjiNxtPAv2YWi/fYnH4geGyHhUIEtmYiTHyHQU7dnl9h31u7mt3EtgLZbVlBJLZW2ZZ2jbY0ExVu8uLtOtzKy5lzBQ0hvEBr0I0mvOHx6W8fauhWDi+bdxiSSwfpEkCD0/Sok8War2vqdF/8A5/IX71d/faH7lu2mUDOEzrcLd54cxI8JXfQa5djNLnFOXLaNcxL918eYo5nICSQTHxtGoWdBEzTjxrl1C3egZnzI2XacpkDNBgTDRG43pdwPCVfGXGueO3Z8appDuWjM2saaCD6U3KlKK+Yvw2Xk5s0K/Jv6YKxlrDFla3rIJz5WQrcGqsrxAb6DTURQ3lLia4bG3O9Y3LeJUWyHMsGLfEwPQvJMERM0+8Q4yXRQ1q2isxXV58IMMNAAZXXT1qpONucNimtSPwzofI/EAT1IJiT6+dDiFavULxJsByN37mXDxu6qW3F0IbXgIG40IJLJqfCRM+2lasJzThzbsWu8WPG1wjWLYJMHqMxgR5TRLle/bxuFFyBDAq+xIjdTHpr7RSxwrl+zZtvZBL3Ll2SYKfhgN3YUnUgaSfOaacvlIV1+n5k4xLnyA7oaNfEmX8VfuJ4MgsW7lwNbaVbwlmkxMQIhYofcxBVgl6zmXEWyIBzDYOJWNjs3rBpGxvNV02yty41oFi4yKrM0k5mJaNNYy0d5F4s95XvtbBKL3IInoMzPl2kjIvpFROhUcjOliyIx8tf26mcw8RsYgWsPYi2SQe8kAW0XMG8CgFSQYP7wipJ5NRcKbzYZ7ykEIZykJ0uMkz6xWNw21iQVWwlpgoDuoC53JOsAAjYH1mvGP5lwwGpvllUsua64RmA1RTME+E6RG9dGxiQZCAbnL4nNlbFy4hf7b/1ENOGrbxaqj51EsrREjIem+hFecJhsx4UoEm4WPzOIK/8ASKPW+HWhjLQtGZw1y4QCWhiu3sCSB6VA5IXvcZwxR/se8/5bjv8AxpYIZ9fe55kKJRNn5/adCg/5qqDt/Y93hB0z3T9k/nVu2l1H9dBVR9vwm3hP+O7/ANNWv1Oeg3KvdPw8IOpZjHoXAH6V85pwxt43EJ5XXH/MaL8D4d3uMwltvht20dvbW5HzLAUM47iRfxmIu/lLu/vrA+pqNTuWOPT+38CbOAWi+IdmOiIxb2Aj9KZ+yrFrcxuJNwStyy2hE/nSAflQTlLCM2GxzKCzi2qgATuTm/St3JF98Hde69uZTIFJCmZBnX2o0IVrMAhnUBZbGE4PYVnKMUmCRJ318xWUV7PMGcVYa/dtm2rkBATOYLMttsSYHtXyqfMWSlGGjHPjXALOKTJdUnyIMMvswqquL9nGHtju1uXsoaZJSd537vzrKypSBKUdgKuFMTypbCoBcuwuQAZhoJk6ZetR+K8g4a5bvhs8wPECAQQJkeHzrKymIAFi8zFn2YTbl1RYVRcuSqABpXN4QCDOSJHtUfEcCW8y53c5ddMo18zCanSsrK5zItmdnFlehuNWBQthwGdjklQZgkDaYFLPKmBy4q4e8dhdYsynLAkwQAFGkQIM7eetfKyuiOhOPZB1Ga5y9YVkAtKfDEkSd+hO3yqt+Zez6wcVdIe6svMArAmDGqExr1NZWUAAAhF2JsmFeUuAjDLdSzevKrhZEr0mCPB6042eHLeyG5LlRIJ0M+4A09KyspDizuVoxVLHcrbinINi5mYvdBLE6FABLHQDJtTLyvyzbsYLIhf/AFjtmOXNLBVOoWIgeVZWUWUWsVgJGS5pblW2Fut3l2SSDqvkFH5PKlbF8gWiir32IyKNFzqQPYFNNzWVlMBtFHxAckOx+e4U5V5NtLinuZ7hIsm2JKwF8I6J5VnJXI9mzjUdXukr3gAJWNQZ2QHr51lZXh/XBLHhLV/ZRO5/r5UgdqPKtvFJYFxrgCl4ylRuFmZU1lZTmJqIXuA8PyRZS9ibivdDd3lGq6CABHg8gKAp2a4cW3/EvalZ8Sep/wB351lZSQI9iT/MMcq9n9i3nh7pmBBZY+gSnnhHZtg2Ga4jXB+65GX5gKCfmaysr1C4fNggAMd7VgKAqiABAA0AA2AHQV8rKyik8//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4" descr="data:image/jpeg;base64,/9j/4AAQSkZJRgABAQAAAQABAAD/2wCEAAkGBhQSERUUExQWFRQWGBwYGRgYGB8YIBkYHhsgHhgaHRgYGyYeHR8kHBwdHy8gJCcpLCwtHB4xNTAqNSYsLCkBCQoKDgwOGg8PGi8lHyUtNCwtKSosLCosLCwtLDIsKiwsLywsLCwvLCwuLCwpLCwsKSksKSwsLCwsLCwsLCksLP/AABEIAJQAxQMBIgACEQEDEQH/xAAcAAACAgMBAQAAAAAAAAAAAAAFBgQHAAMIAgH/xABEEAACAQIEAwYEAwUECQUBAAABAhEAAwQSITEFBkEHEyJRYXEygZGhI0KxFFLB0fBigpKyFTNDU3KiwtLhJCVjc/EI/8QAGQEAAwEBAQAAAAAAAAAAAAAAAgMEAQUA/8QALREAAgICAgAGAQMEAwEAAAAAAQIAEQMhEjEEEyJBUfBxYZGhMoHR4RRCwQX/2gAMAwEAAhEDEQA/AG3mrnJ2uNZssVRTlZhoWYbgHoB94NArV1juST6maHra1nWZ3ojg8OTXWRAgoTivkLtZnq3gTU2zw81PwmBgTvXo45EvpZPxvsNgB0PrJG1Cz1NCEzQmB/qakDAaf0KLDDelfblqlnJGeXQgU4WPOpFoQNoreV1NbBa9KK4upBuLO+1a7djpU7IQYipNvDGi5ATwW4Lt4c1JtYSidvCxWwWqW2SOXHAuMY21LgExEjrE6n5CtigMARqDqCOo6faovHMayExoJjLp4hGs1O4PbHdZY+BmX5TI+xFTrnt+MsfwpXEHnwW6+HCTrREW6+habzk3CCsRw8FTpPWPOKgFQgJW2o6iBGkeus0xstCuK22UMEEkyRIJ13I+tJyE1KsAF1F/E4i6x8JMagADWfPzIjrQbFNiAD4iR5Dp7g6008v2T3js8yBGogyTr+lSePcMW6omZB6abg7+Yr2NSFswsrjnxErT9puSZc7e1FOHBmt5iSzTA6ALpOoGupPSpjcILNlELqJzbZdzqdI6zUzB8PVQQrWmB6q6uJ9Nf1rzepZ5DxaBsRhpQhjOhAMET09/ShXB8ffwzBrV10PlmMexUmD86P8AF0ZiBA1OgI6bGCCRUPE4YKu2tBgT3MPxD9VLT5P5mGOsZjC3UOW4oOk9CJ6EfxrKq7lrHXLLXe7aMwSfWM0fqaytKG9RXOGbOHE0ZwOAqFg8IelH8Hhj61e76nORLM34i4LNl7jQAiljO2g6xXNPFuNu997pusbjMSTmmBMqFb0GnSrR7Wud0t2ThLbhmeRcynVR+6fLyNUezfrXOc3OiianTfZlx79r4fbZnNy7blLhYyc24JneQRr6UzXV8hrVT/8A843yWxaH4ctttussN/arr/ZhNeD1MbGfaBzhDua2LYiixs1pfDTTBluKOGoLG9brKGpH7DrUtLECiZxWpiYze5FFuvpt1I7qvjLS7jqqK/MfDzEiILCNzB/MTPTbSt3K2tppEEOZHkcq+VGcbh86EdR96XOGo6XXZSyqSZtnYtAj5jXapghGYEe8v8wP4UqTsRgKV8r3auZhrpWwDoasuc4CRxvWnGDQVJGEg6E15xlrShbqMxA3uDsLZkt7j9K3fs4O40r1gLOr77j9KkMlEG1UB19US+Z+CYe7l75SwUmEDFVPmWAPi9j0FIvPuFtYe0L2GVbLKwEIIDz0IO8Uz8ba4+IfNiQLKtOQgA5Y9InXz11pO5sZMZi7VhWYi3be5cG2y5gPOT1661zfNLZDR1O0cAXCCRsz32a82HEYvuL+q3BKR+V1BJA8gRrHpT1x/BBNjIiRp6+YqncAhwPFLHdEFhct6bxn0ZDOuxI+dX1zBhhOnl/GulgYETj51ZWoxI4Xah7n93+NfKMYHCQ76fu/xrKdcVRjVhsPHSidtai2dYr7xfFG1h7jgGVUwVExpvHWN6SSZoAE5g5s4iLuLvOnwm40fU7T0oQW0A8q38QtHvWk9SZOk671qupESZ0+nlU8pHUI8C5ivYRy9i41tjElTGYAhgpHUSBXX3C8Z3tm1c08aK+m3iUEx6a1xcg11rrrs7YHheDI/wByn1Ag/evT3vGGsisIr6RWT0+RWV9itOJxK20LuQqqJJPQVsyba8MKjcM4xZxCZ7Lh1BiR51MFb1M7mjJQq7ZIYSIgbnqTuaNla83LWYQaNXqCVuCrbERpv9v6FejcgjeAdvQ7/ea2X7BX+f8AOtJ9v6/n1pujAqpB5q4++Cw7YgIt1LZU3FJKnISFJUwRmBI39ahcK7RMFjEJS4VZQC63FK5ZIAJb4YzGJmKG9rWIy8HxMn4u7T3m4CR9AaprlvGixw7HXSfHc7rD2x5nP3jmN4CqPqKmyWDqU4gD3Ok+GY204It3Ecz+Vgenoa84njGHV+7a/ZV+qm4oMH0Jqp+y1B+wYi/iCcty7AM6+Afl8vExFLHNPGRjMWz3PDhsOAvqT0UEdWI+QBpP/IINSgeGDAMPeGOfuN28FjHNm5bvB4Y2dALRKgqVdJmIkg+frSryVhXv4pbgL5gWZnHm2mUE6EmetF+WuR/9JXO/uWnt2bmbJkgBmXVm10VBoPMk6bGLU4FyklhEAQWlXZZ6+pO7etCynpRsx+N7IbI2l6/WL3KPIllce+IuBmuBsyBjIzRq8blh9qcuMJqPakztT41bwloEH8dmmzlMFGXe5mGum3kZjWvvKXaIMaFtYgKt+AAwOlwxrp+VusbGNPKqsJ4AK0gzgZGLL1CmHEO/Tb+NZRC3Z8TfLp71lU8pPxhewm1Be0e8ycPuZGyk+Gddjo23p50Uw/FE1IDFB+YAt76RJHqKVe1Xjts8Pi2xaXU5l2SDrmUwdZgaUszSDOe8Q2sTMab17xzeM+gA+iitTnWpPdZrwUaSwGvv1pEdIqnUV0bie0zD8K4bhLQ/GxBw1tlSYABUHM7flB1jziucTW25iGcjMxYgBRmMwBsNdgPLpXpk7B4VzGmJw1m/a075Ayg+KD1By+R0MVLXiybNK+40+o/jFVr2G8RD8OeyCqtauGSoklX8QYmIBmV6/DNWHdy3ASSR9fuDvXtCGFuEbWIVxKkMPMGf0qu+2Hj/AHdnuVJDFc50MEEkLr5yD7UaxXDwrAq3iOukj69fnVXdr/FQXS2z+MIA0akgGVzCdDB+dEpHcHKhAhbsF4yzXsRZJkFFfU7EMRt65t/SrluXI6E+wrnfsOu/+5wRobNwT5aqau/i3HlwuHuXrh/DtiSepP5VA8yYHzoLmhdQjiuJLb3n5Ct2Exa3FzKZH9bioGEKYmzbuhQVuIHE66MJ3B9a+G33JUIFUOdYmdFO2u9bYmhb6hRknQ0Ov4eASCNOs/rXm8CGy5iRIbfXWVA0I0qNjMAzIcoVzBgzAn6GNq0MR1PeWD3ETtsu/wDtZH71+3HtDT+lUq2BZ1w2Hty1y4c2X+1cIFsf4QD86YO0jFYs465g7jkjPbItA5lDm2ApX5N96lcgWB/pDEYgif2VDkH/AMn+qt/QSfkKVlf/ALH23G4sZ2o2TqHOaMdbwVizg0M90vdiPzPE3H98xMerCk/C8OOJv2MAgiLjNeYGfEYz6+SIAg9QfOvfOPEu7xloHVrIzt/9hOb/ALabewvghbv8UwnMRbViPLxPHuSgpXhcQNMffcd4zLxtB7altYLBJYsi2gAAgKBoFAAA+Q/nULieKSxbe9cbKqAsWPSPzfXYeZWiWMnYei/z/jVN9tfNMlcEjSZD3Y+ttD6icxH/AA10roXOUFs1K+5g4xd4himuQSToiDXKg2HyGpPuay9ikw9vJabPdb47gOiDfJbPXXd/TTTUx77HDqbYMXHEXI6Lv3f8T8hX3hPLeJxJ/BtMw6tso92OlSXy2ZZXHQ7lv9nnPa3rLLiHi5byjPHxqZyn30IPyrKSuB8r38M1xXAJ8HwmROukmPMVlaMg+Z442+Jc2D4qMumYDNk+Ab/I7Uodqlq2eHO6yDmUnwxPij5axrUfF8/LZlg022kgsDqRuAOmtCOJc5W8dYfDqYPxSVkD0Cnr5b02tQPMUnqVRRO6Dn7wRpaDk6bxl6+tDWEVJv3lgBRrlUE+omdPpS5kiAVKXCHLmA2gn0B2rRZtEsANyaKYzDlbgT91VDabHqP7UHr1rQJhMtLsYuPawWLuq0DvLIAIHxFgJ/wtlirT4NxFrv7SWAAS8yJ6gERPrOlJ3ZXjcPc4eLMBitwM4yGBr4GPn4lGo8ulOjouFs3GZ1VMxYscx3M7DX00rCu9RqNS7ku6okFoBC7/ADNc39puP7/iVxvDAVVATWMq9fXr9K6CxJ7y2mVwbbpBbyBBhgT1nSK5q5ithsXiMmUBM2paJiF0Pn6VnGhZmO90BGPsPxpTiigbNZug+wAbfpqoo12vdoFrE2xhrQJyXpNwHRwqkGAN/ESAdtJG9I/JXHbWEOJe5mDvhrlqyy/luOIkwdBHWl4sTEmaz2mTpbsl4p33C7GstazWWjplbSZ/sFTTVeUl0no3X13+tVp2McWtWOGLmBzXcW9vwjNLZFIJ10AUU58W5lwuCyd/fCAucsksSQfFoBMD6V6NWqjBesT7wJ/UaD1rRirbEQT6QDln1+21QrfFLeJA7q6pUwwKtqyifEOsevmDS9z1dulLV9cS1lTIFtRrcaZHjkaBRsdK38TP6dmVL2gH9n4+ztJy3LNzxa6ZUI6DQRFSuz2/GHxN1v8AaXhJ9gW/Vpod2kYv9rx9pghDXLdtGkzmYHLI8pEaUT4Xhu44Vm/s37hPmQe7X7zUvi1PHh8kSrwTDzOfsLMROJub9y9eJktdgDqc0/oAPrXTfJfABg8Bh7OxVAW9XbxOf8TR7AVzrylwfvbuGB2fEgR5hYLae1dRYm4Mqrp669P61q7EKFD8TnZiSb/vIHFsclq29xj4bas7ew1+8Vzrg8YLhxfEL0F8/wCGD1utJA/ur9qtLtk433XDyinxXmCfL4n+wUfOqd4pfC4TDYdQc3ivXD/auQLa/K2oP941mfdLC8Pq3+/pInCeGtir0SYJl33yidWP9b1ZnEeJXVspZsKbdpAFRRv/AOT1JpZ4HiMNgdLzZ2MF1UTLdEPovXzNMQ59wl66SWKaQuZIAPU6SB01qHIWY+kal+JUUeo7kLg5cPczFj8O51nxTM9ayp/CWz3Lpmfh1Gx+KDWUNzCJWIxJuQjfvaNO09NdIqbwvjz27/eEAkdNFBga6+3lvQgmCfPUf/le8Dhy7hV+IkAf1NXe9znkCpj2WclsreI9B/4r1a4e7RlUliwXKBqSTCwPU6RV34Ls6woVQ2YsIBjEABmEBjGUkamY960YblPA4S6joblpw0y94MJ6EeAQRvNM4GDyiRwvstxgVrl1VtwBCXCJbNv6CBJ+1SOYuW74VO6RcisTnzDxEiSCDtAhQOsab03c68/2rf4FsqzEasSPD5GdjO8ihGD50FmM9rOrMABmgM0CCVjMQBDdJoqANRZJO43cv8DxGBtWBYukG5bYXLZyZe8y5ldQRpBDIfbrRJMXcv5rOKKOFhkdFGpII1VAWtlSRH6moPEuYyqplLKWdVT8LMwGbzBOc5o00qfytwsLj7gYM2ZGbM6ZcxlAdJ3nePStWivONyKVfgbqJHEud71nEHDhWW2hFsMAQxGsQjjq0HNHQ71VuJaXuEzqx19c06/euneIcnYS/iHuXrFu4wIgsGkQogAhoA6xFLXGOx7DNeW7ZRUX89olirGdfFmzDQ7jyFKJLdwhjC9Tn/KY2Mb7VtRcobMDqpA9CY1romz2S8PABNhp10F54EnaCTtSnzTyRhMHcDPZc2mMKRczZjl8WgUBY8jvvpQkVCgLs57RLOAsPZvo7obguLlgx4YYQfPT70B5x5kHEMSXtpkQKoVWIlVUefXXX50xcJ4bhrIKnBi85iGuNBOb0OgUDSRQ3jfDuHlrgsZ0hS0C5nJImV8QAVSdiJOk9a9RIglgNQPwjjl62yXLcsMMMw0JyrPiUsNlJJ0H7xo1xbtDv4y2pdFAtLlGSQBrM5STJ9RWjl/kb9tdhac2URRM/jAkjzQrvrpBimDFdht34kxFrpC93cUbeZzbxNeGtzSC2hEvhvETexmFZoi3cEn0BzHT2Bpt4zay8Ezf7wIB7MxuN+opZ4vyTjMGjXbts2wumfMIJKsfDBk6DXypx52sZcHw7CLJLqhI9O7A/U1Nm2wMs8KKRlhjs5WxYw+HUqhxS2Ll4yGLKlwllgDw6gDfXTSjmNbNlc5UdT4HEifMEE9QTv5mqmxnNj2OIObaqyhFsZSAYVABodwZn3Bplw/aQgtQ9m4XjSFBH1/jWcXYAj8yrHlwYyVbsa/IhXn3kjE8SWybT2h3UgqzEA5ohlaD0WIMbUqL2O4svmu3bCEnRczMdNhIWNvWrW5csE2sx07zK0bx4R1+ZotcEAE9dD1/ryropjLAF+5x8zKjlcR9M5+5lTE4e8LWLSzcCr4VUZRkmJXLEa/OaAcc7olGsTkZZKtEo4+JZG/Qz6039tlz/wBbaA0iyP8AM38qQGv+ALr8RP2ikMgVtRgyFl3HLs+xvhuqx0GSPT4qyh3JTx3v9z/qrKApuEHNT2/ZxjIkqmuy5wWPXQCvfK1h7N97d2yrgKMwMHIT8LT7xJ6CaNPi3uOWdyhXOxJmGjYDygaVP4BwQm0CYBjWdIMa7+9VBQTqTt1ubsJxzGLfa7dyLaBI8ROUDzSBLbb6V747wjF4xTcZVyLDM1sypA2bIQGmNx61Ks8i9+JLMADJALSSVjQzCx5RrVlcucIVMOqamBGpPsd+tYQQNzwWzKbHI1zFWO9gW1tageL4TJkggz01BPWa0YDka5fvnu2FxiZ3FtRoZhtRIEECa6AsWQBFacBwKzbuNcRArNvE9esbTSwwh+UYDwvBYNthAW2JEkE54g/aTRDhl/LffvGQk6ggEHYZ508wNKOXLUqV8+u9DOCcOKFmM5jKnTfU+Kd9anN8hXUs5Kykt39/xJlqGLEEGTpBnTrUy3Z89a82kg1IBpsnLe01G1WjE8PS4hR1VlIIIYSNvI1MAr5FZBuV5xTswtujBWKayvh2BHiBI1g9I+Gq84z2Wd3fsWLbu9x1zuYGUAEhyGLT1AgjoT1iug2EiKHDgyd73mUZyMhbqVBkCfIHWjBB7mV8RE7NOQ7mBe6LlzOrhYC6CdyYJ3Hwz707i4TddCuVFGjSD9RMidx7a1su4m2i3SrAtaUkifh8JIBpJ4Fdv3O5LHKVRiCWJLMzSs5fyknXUyBFYaMagMG9sDTa7ufCtk3NolnupbT7Z6Ac24gNxLCJOljDm43TRVJHz8IofzdxG4b9yxdg3DiLKPlJIlAWaJ6F7vpttULjvEM3EeIXBtasvaH2t/qalybv7+ksxnj+/wDv/wAknkXkK3xGzfxV17iHvStsoR5ZiSCNdSPvTE3Y0VMjF6a72tYEb5bkHejXZHw8pwhGP+0uOw9swUf5aaOZuJixh7147W7TH5gSB9SK6aKoUTkMSWMqbAdq18YhcOi2RbtB0zhTLhFaGgtCzA8P3qNY7ccQrRdsWXgxK506+WYikTgCZ8SsmJzEz7EmoWJw5AVj+eWA9JgH5manGRuXcfwHG6k/mHjdzHYl7z7nYToiDYCeg+5PrQpUJNE8ThTZsIT8V4Zv7gOg+Z/hXg8MdMOLzAhbhyp6gTmP1EUN3ubxqOPIHL823uOYV8uSd4BYExX2mvk/hDrYQEad2kT8yYn3r5S/V8SusQ0ZA47wpGZMzEqQVbLsSRurRtvuN6m8t3pNzNdS4tvQm6e6KHTIJAOYaHYSfOgVviVu69sWQba+HMzkHux5iCdz8hNe+N8VFu7b7iMzdbl1bqgjpMaeUHzG1O81uXW4jylKE+0dOXmKtcv3cTbCSbWVBKyBmSCd2A301o1xLmU5Ft27qpnVSLi/Ey9e7ERJgjXYk0s2Ti7mCt9wiBwQz3RlQhvzET4djEx51C4VjLwe1bvyt+0Lhd2TMyjdQgUeMlTM7azWF9ahri9Xq+/tHvg3MwvWWy3S1wSCbihCjCJQrA6fmO5NSHx155RbgQ7KyrqGEa+IHQ7kRttVbY3idzD4pwrNdsm2UK3ALZLFpzEDRpInNFGeU8XjMVjszWWsW2t/HEZlBHV8xYZoA2mTQLbEGE/BARHXE8de38J77cmAFjQQoGhLGdP4UG4jzgbstbw966qZxKwgZtAAGNxQ0GVYgHXalu/gxiD3eTFvbtXGC33dAjXF3GRRmCsRlDbTA61qw/NuGt2mW9aZmVlFxRcCIqjW2LaGJnWV0213oHJB7jMaqVsj6f49pYtjiocObRbvYtZgSfCCBPhgxGug1MexqPxLj6Wozvdc5swgABTG2kaD90ydaSuF853MPhVFm3nZiGCAw75gSTA8RyjLI6aVr4hxe/i+6s2bZ/aLi57nesR3KglT3jQNRl671hclLXuGMWNMvHL1/MsPB8XuXbfeKUZTIGjAyDJkA6QunvUe2jsSVzIjgEs5ZokEkQDpA66UgtxDH8LS4zPZxFqVW4iqQEZvzByBJjwzPUeVWRhbofCq8t4gGAG58ln0GhNaqlh3+YtmVG0PxfxFzifOH7KMrXMmQsQUAeRAI0YiAJmN9Y3qNxZr9+MUuIhrTd7Yt2xmVlVQwFzUMC2bKQDA8q34Tg2e1iL+MW1dBZbigDYpoWkiIMxHWNa2cWsi1aYJczA+O28gRmIBVlHhIAllaNII6Cspg3AncIMjjnxofb/zPXC79ySLyLZFy14R3hdSLhky0R/ZHz001lYK0jErvGRUKNpA1ADiY3n1086QsTxPF953eBvC+ckNlcAoFgySwA7sDwmPPzNNXLnMGHS2l65ftxc1djFsZ8uoy9IMAegFGQU9B6/tBUrkHNewP1lU8y2SvFHYSQcY+WTJOW4o360ExWMJXGMd7t2CfQMWI/SmLmi6G4sMrAr3/eKQZEOLbyCJGsGle7hyQoj/AFt5/nqoP+ag7MA+m/vtU6O5Pwfd8NwdvqLST7lcx/zUC7X8b3fDL4/fKp9XE/ZTTnhbGVFWIggfKB/Kqy7e70YSyn794n/Cp/7q6B0s542ZTXDCwdWUascg92BH8a88Tb8RhOi+Aey+EfpU+w4S1hSN++Zm+RSPtQ/ig/Gu/wDG36mox/V9+ZUwpPvxCfM17vL9u2PyWrVsAeeUE/dqZOf7ahsLgrQMJlWB5mBv5mST70Hu4ZP9JISwZPw7pjoAgYr76R86OYG4L3ErLtEpmvsT6xkX6waFPUygRjClYn5jnw2/iLbMjrAAUL10Ejyr7RDAcSVi3y2671lXlT8yTXxKVucOZQVZh4h+VpIE6ZhGo06VlrANhbwF5FdS2Qxt0nynSmnifJBw+IxVu7avM6S1l10Bt65IOxJG46EEUL47nxS2WeES2mUBRqzfmJ2E6BZ9KjV+O7lL4uS6HctzBXsoD3LAu5gFW3bKAW12EgkSTuTr9qRONcUu3MW9rCFxdRS627gBYxuiRtCEmCdR7AU/YLhqnBWUBQMLagMylt11gyDO+s6VUN5mw3ExcJhFvhQ8kwA2viOug+1EwN76ng4CjiNxtPAv2YWi/fYnH4geGyHhUIEtmYiTHyHQU7dnl9h31u7mt3EtgLZbVlBJLZW2ZZ2jbY0ExVu8uLtOtzKy5lzBQ0hvEBr0I0mvOHx6W8fauhWDi+bdxiSSwfpEkCD0/Sok8War2vqdF/8A5/IX71d/faH7lu2mUDOEzrcLd54cxI8JXfQa5djNLnFOXLaNcxL918eYo5nICSQTHxtGoWdBEzTjxrl1C3egZnzI2XacpkDNBgTDRG43pdwPCVfGXGueO3Z8appDuWjM2saaCD6U3KlKK+Yvw2Xk5s0K/Jv6YKxlrDFla3rIJz5WQrcGqsrxAb6DTURQ3lLia4bG3O9Y3LeJUWyHMsGLfEwPQvJMERM0+8Q4yXRQ1q2isxXV58IMMNAAZXXT1qpONucNimtSPwzofI/EAT1IJiT6+dDiFavULxJsByN37mXDxu6qW3F0IbXgIG40IJLJqfCRM+2lasJzThzbsWu8WPG1wjWLYJMHqMxgR5TRLle/bxuFFyBDAq+xIjdTHpr7RSxwrl+zZtvZBL3Ll2SYKfhgN3YUnUgaSfOaacvlIV1+n5k4xLnyA7oaNfEmX8VfuJ4MgsW7lwNbaVbwlmkxMQIhYofcxBVgl6zmXEWyIBzDYOJWNjs3rBpGxvNV02yty41oFi4yKrM0k5mJaNNYy0d5F4s95XvtbBKL3IInoMzPl2kjIvpFROhUcjOliyIx8tf26mcw8RsYgWsPYi2SQe8kAW0XMG8CgFSQYP7wipJ5NRcKbzYZ7ykEIZykJ0uMkz6xWNw21iQVWwlpgoDuoC53JOsAAjYH1mvGP5lwwGpvllUsua64RmA1RTME+E6RG9dGxiQZCAbnL4nNlbFy4hf7b/1ENOGrbxaqj51EsrREjIem+hFecJhsx4UoEm4WPzOIK/8ASKPW+HWhjLQtGZw1y4QCWhiu3sCSB6VA5IXvcZwxR/se8/5bjv8AxpYIZ9fe55kKJRNn5/adCg/5qqDt/Y93hB0z3T9k/nVu2l1H9dBVR9vwm3hP+O7/ANNWv1Oeg3KvdPw8IOpZjHoXAH6V85pwxt43EJ5XXH/MaL8D4d3uMwltvht20dvbW5HzLAUM47iRfxmIu/lLu/vrA+pqNTuWOPT+38CbOAWi+IdmOiIxb2Aj9KZ+yrFrcxuJNwStyy2hE/nSAflQTlLCM2GxzKCzi2qgATuTm/St3JF98Hde69uZTIFJCmZBnX2o0IVrMAhnUBZbGE4PYVnKMUmCRJ318xWUV7PMGcVYa/dtm2rkBATOYLMttsSYHtXyqfMWSlGGjHPjXALOKTJdUnyIMMvswqquL9nGHtju1uXsoaZJSd537vzrKypSBKUdgKuFMTypbCoBcuwuQAZhoJk6ZetR+K8g4a5bvhs8wPECAQQJkeHzrKymIAFi8zFn2YTbl1RYVRcuSqABpXN4QCDOSJHtUfEcCW8y53c5ddMo18zCanSsrK5zItmdnFlehuNWBQthwGdjklQZgkDaYFLPKmBy4q4e8dhdYsynLAkwQAFGkQIM7eetfKyuiOhOPZB1Ga5y9YVkAtKfDEkSd+hO3yqt+Zez6wcVdIe6svMArAmDGqExr1NZWUAAAhF2JsmFeUuAjDLdSzevKrhZEr0mCPB6042eHLeyG5LlRIJ0M+4A09KyspDizuVoxVLHcrbinINi5mYvdBLE6FABLHQDJtTLyvyzbsYLIhf/AFjtmOXNLBVOoWIgeVZWUWUWsVgJGS5pblW2Fut3l2SSDqvkFH5PKlbF8gWiir32IyKNFzqQPYFNNzWVlMBtFHxAckOx+e4U5V5NtLinuZ7hIsm2JKwF8I6J5VnJXI9mzjUdXukr3gAJWNQZ2QHr51lZXh/XBLHhLV/ZRO5/r5UgdqPKtvFJYFxrgCl4ylRuFmZU1lZTmJqIXuA8PyRZS9ibivdDd3lGq6CABHg8gKAp2a4cW3/EvalZ8Sep/wB351lZSQI9iT/MMcq9n9i3nh7pmBBZY+gSnnhHZtg2Ga4jXB+65GX5gKCfmaysr1C4fNggAMd7VgKAqiABAA0AA2AHQV8rKyik8//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img.over-blog.com/300x224/2/60/58/30/Predicacion-del-evangeli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2636912"/>
            <a:ext cx="2928739"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241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in)">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592288"/>
          </a:xfrm>
        </p:spPr>
        <p:txBody>
          <a:bodyPr>
            <a:normAutofit fontScale="92500" lnSpcReduction="20000"/>
          </a:bodyPr>
          <a:lstStyle/>
          <a:p>
            <a:pPr marL="0" indent="0" algn="ctr">
              <a:buNone/>
            </a:pPr>
            <a:r>
              <a:rPr lang="es-CO" b="1" dirty="0"/>
              <a:t>Ordenó. </a:t>
            </a:r>
            <a:r>
              <a:rPr lang="es-CO" dirty="0" smtClean="0"/>
              <a:t>Gr</a:t>
            </a:r>
            <a:r>
              <a:rPr lang="es-CO" dirty="0"/>
              <a:t>. diatássō, </a:t>
            </a:r>
            <a:r>
              <a:rPr lang="es-CO" dirty="0" smtClean="0"/>
              <a:t> que quiere decir: “</a:t>
            </a:r>
            <a:r>
              <a:rPr lang="es-CO" i="1" dirty="0" smtClean="0"/>
              <a:t>disponer</a:t>
            </a:r>
            <a:r>
              <a:rPr lang="es-CO" dirty="0"/>
              <a:t>”, “</a:t>
            </a:r>
            <a:r>
              <a:rPr lang="es-CO" i="1" dirty="0"/>
              <a:t>indicar</a:t>
            </a:r>
            <a:r>
              <a:rPr lang="es-CO" dirty="0"/>
              <a:t>”, “</a:t>
            </a:r>
            <a:r>
              <a:rPr lang="es-CO" i="1" dirty="0"/>
              <a:t>dar órdenes</a:t>
            </a:r>
            <a:r>
              <a:rPr lang="es-CO" dirty="0"/>
              <a:t>”.  </a:t>
            </a:r>
            <a:endParaRPr lang="es-CO" dirty="0" smtClean="0"/>
          </a:p>
          <a:p>
            <a:pPr marL="0" indent="0" algn="ctr">
              <a:buNone/>
            </a:pPr>
            <a:r>
              <a:rPr lang="es-CO" dirty="0" smtClean="0"/>
              <a:t>Dios </a:t>
            </a:r>
            <a:r>
              <a:rPr lang="es-CO" dirty="0"/>
              <a:t>ha ordenado, en general, que sus ministros sean aliviados de la doble responsabilidad de predicar el Evangelio y de ganar su sustento material. </a:t>
            </a:r>
            <a:endParaRPr lang="es-CO" dirty="0" smtClean="0"/>
          </a:p>
        </p:txBody>
      </p:sp>
      <p:sp>
        <p:nvSpPr>
          <p:cNvPr id="2" name="1 Rectángulo"/>
          <p:cNvSpPr/>
          <p:nvPr/>
        </p:nvSpPr>
        <p:spPr>
          <a:xfrm>
            <a:off x="179512" y="3284984"/>
            <a:ext cx="5616624" cy="3108543"/>
          </a:xfrm>
          <a:prstGeom prst="rect">
            <a:avLst/>
          </a:prstGeom>
        </p:spPr>
        <p:txBody>
          <a:bodyPr wrap="square">
            <a:spAutoFit/>
          </a:bodyPr>
          <a:lstStyle/>
          <a:p>
            <a:pPr algn="ctr"/>
            <a:r>
              <a:rPr lang="es-CO" sz="2800" dirty="0"/>
              <a:t>Cuando Jesús envió a sus discípulos a los pueblos y las aldeas de Palestina, les dijo que no se preocuparan por sus necesidades físicas, porque de eso se encargarían aquellos por quienes ellos iban a trabajar. </a:t>
            </a:r>
          </a:p>
          <a:p>
            <a:pPr algn="ctr"/>
            <a:r>
              <a:rPr lang="es-CO" sz="2800" dirty="0"/>
              <a:t>Lea </a:t>
            </a:r>
            <a:r>
              <a:rPr lang="es-CO" sz="2800" dirty="0">
                <a:solidFill>
                  <a:srgbClr val="FF0000"/>
                </a:solidFill>
              </a:rPr>
              <a:t>(Mat.10:9-10; Luc.10:7).</a:t>
            </a:r>
          </a:p>
        </p:txBody>
      </p:sp>
      <p:pic>
        <p:nvPicPr>
          <p:cNvPr id="2050" name="Picture 2" descr="http://4.bp.blogspot.com/-l40JES-_Wdg/T_13bhWzWUI/AAAAAAAAWns/kBssCBu-4rk/s1600/JesusEnviaDiscipulos_mini_medium300_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1877" y="3284984"/>
            <a:ext cx="2857500" cy="3108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0988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heel(1)">
                                      <p:cBhvr>
                                        <p:cTn id="23" dur="2000"/>
                                        <p:tgtEl>
                                          <p:spTgt spid="2050"/>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heel(1)">
                                      <p:cBhvr>
                                        <p:cTn id="2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76672"/>
            <a:ext cx="8712968" cy="5976664"/>
          </a:xfrm>
        </p:spPr>
        <p:txBody>
          <a:bodyPr>
            <a:normAutofit fontScale="92500"/>
          </a:bodyPr>
          <a:lstStyle/>
          <a:p>
            <a:pPr marL="0" indent="0" algn="ctr">
              <a:buNone/>
            </a:pPr>
            <a:r>
              <a:rPr lang="es-CO" sz="4000" dirty="0" smtClean="0"/>
              <a:t>En El A. T. Dios </a:t>
            </a:r>
            <a:r>
              <a:rPr lang="es-CO" sz="4000" dirty="0"/>
              <a:t>informó a los israelitas que una décima parte de todas sus posesiones era de él, y que el deber de ellos era entregar un fiel diezmo a los sacerdotes del </a:t>
            </a:r>
            <a:r>
              <a:rPr lang="es-CO" sz="4000" dirty="0" smtClean="0"/>
              <a:t>templo. </a:t>
            </a:r>
          </a:p>
          <a:p>
            <a:pPr marL="0" indent="0" algn="ctr">
              <a:buNone/>
            </a:pPr>
            <a:r>
              <a:rPr lang="es-CO" sz="4000" dirty="0" smtClean="0"/>
              <a:t>Note que Jesús no alteró ninguna palabra de las que Él mismo había dicho en el A. T. </a:t>
            </a:r>
            <a:r>
              <a:rPr lang="es-CO" sz="4000" dirty="0"/>
              <a:t>D</a:t>
            </a:r>
            <a:r>
              <a:rPr lang="es-CO" sz="4000" dirty="0" smtClean="0"/>
              <a:t>ijo:</a:t>
            </a:r>
            <a:r>
              <a:rPr lang="es-CO" sz="4000" b="1" baseline="30000" dirty="0"/>
              <a:t> </a:t>
            </a:r>
            <a:r>
              <a:rPr lang="es-CO" sz="4000" b="1" baseline="30000" dirty="0" smtClean="0"/>
              <a:t>«</a:t>
            </a:r>
            <a:r>
              <a:rPr lang="es-CO" sz="4000" i="1" u="sng" dirty="0" smtClean="0"/>
              <a:t>No </a:t>
            </a:r>
            <a:r>
              <a:rPr lang="es-CO" sz="4000" i="1" u="sng" dirty="0"/>
              <a:t>penséis que he venido para abrogar la ley o los profetas; no he venido para abrogar, sino para </a:t>
            </a:r>
            <a:r>
              <a:rPr lang="es-CO" sz="4000" i="1" u="sng" dirty="0" smtClean="0"/>
              <a:t>cumplir</a:t>
            </a:r>
            <a:r>
              <a:rPr lang="es-CO" sz="4000" dirty="0" smtClean="0"/>
              <a:t>» </a:t>
            </a:r>
            <a:r>
              <a:rPr lang="es-CO" sz="4000" dirty="0" smtClean="0">
                <a:solidFill>
                  <a:srgbClr val="FF0000"/>
                </a:solidFill>
              </a:rPr>
              <a:t>(Mat.5:17). </a:t>
            </a:r>
          </a:p>
          <a:p>
            <a:pPr marL="0" indent="0" algn="ctr">
              <a:buNone/>
            </a:pPr>
            <a:endParaRPr lang="es-CO" sz="4000" dirty="0">
              <a:solidFill>
                <a:srgbClr val="FF0000"/>
              </a:solidFill>
            </a:endParaRPr>
          </a:p>
          <a:p>
            <a:pPr marL="0" indent="0">
              <a:buNone/>
            </a:pPr>
            <a:endParaRPr lang="es-CO" sz="2800" dirty="0" smtClean="0"/>
          </a:p>
        </p:txBody>
      </p:sp>
    </p:spTree>
    <p:extLst>
      <p:ext uri="{BB962C8B-B14F-4D97-AF65-F5344CB8AC3E}">
        <p14:creationId xmlns:p14="http://schemas.microsoft.com/office/powerpoint/2010/main" val="378487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a:solidFill>
            <a:schemeClr val="bg2">
              <a:lumMod val="90000"/>
            </a:schemeClr>
          </a:solidFill>
        </p:spPr>
        <p:txBody>
          <a:bodyPr>
            <a:normAutofit/>
          </a:bodyPr>
          <a:lstStyle/>
          <a:p>
            <a:pPr marL="0" indent="0">
              <a:buNone/>
            </a:pPr>
            <a:r>
              <a:rPr lang="es-CO" sz="3600" b="1" i="1" dirty="0" smtClean="0">
                <a:solidFill>
                  <a:srgbClr val="FF0000"/>
                </a:solidFill>
              </a:rPr>
              <a:t>¿</a:t>
            </a:r>
            <a:r>
              <a:rPr lang="es-CO" sz="3600" b="1" i="1" dirty="0">
                <a:solidFill>
                  <a:srgbClr val="FF0000"/>
                </a:solidFill>
              </a:rPr>
              <a:t>Qué dijo Jesús sobre la devolución del diezmo</a:t>
            </a:r>
            <a:r>
              <a:rPr lang="es-CO" sz="3600" b="1" i="1" dirty="0" smtClean="0">
                <a:solidFill>
                  <a:srgbClr val="FF0000"/>
                </a:solidFill>
              </a:rPr>
              <a:t>?</a:t>
            </a:r>
            <a:endParaRPr lang="es-CO" dirty="0"/>
          </a:p>
          <a:p>
            <a:endParaRPr lang="es-CO" dirty="0"/>
          </a:p>
        </p:txBody>
      </p:sp>
      <p:sp>
        <p:nvSpPr>
          <p:cNvPr id="4" name="3 Rectángulo"/>
          <p:cNvSpPr/>
          <p:nvPr/>
        </p:nvSpPr>
        <p:spPr>
          <a:xfrm>
            <a:off x="0" y="2132856"/>
            <a:ext cx="5039544" cy="4524315"/>
          </a:xfrm>
          <a:prstGeom prst="rect">
            <a:avLst/>
          </a:prstGeom>
        </p:spPr>
        <p:txBody>
          <a:bodyPr wrap="square">
            <a:spAutoFit/>
          </a:bodyPr>
          <a:lstStyle/>
          <a:p>
            <a:pPr algn="ctr"/>
            <a:r>
              <a:rPr lang="es-CO" sz="3200" b="1" dirty="0" smtClean="0">
                <a:solidFill>
                  <a:srgbClr val="FF0000"/>
                </a:solidFill>
              </a:rPr>
              <a:t>Mateo 23:23</a:t>
            </a:r>
            <a:r>
              <a:rPr lang="es-CO" sz="3200" dirty="0" smtClean="0"/>
              <a:t>. ¡Ay </a:t>
            </a:r>
            <a:r>
              <a:rPr lang="es-CO" sz="3200" dirty="0"/>
              <a:t>de vosotros, escribas y fariseos, hipócritas! porque diezmáis la menta y el eneldo y el comino, y dejáis lo más importante de la ley: la justicia, la misericordia y la fe. Esto era necesario hacer, sin dejar de hacer aquello.</a:t>
            </a:r>
          </a:p>
        </p:txBody>
      </p:sp>
      <p:sp>
        <p:nvSpPr>
          <p:cNvPr id="2" name="AutoShape 2" descr="data:image/jpeg;base64,/9j/4AAQSkZJRgABAQAAAQABAAD/2wCEAAkGBxQTEhUUExQWFhUXGBwbGRgYGBUYHBsXFxcXFhoaGBcYHCggGBolGxcXITEhJSksLi4uFx8zODMsNygtLiwBCgoKDg0OGxAQGywkICQsLCwsLCwsLCwsLCwsLCwsLCwsLCwsLCwsLCwsLCwsLCwsLCwsLCwsLCwsLCwsLCwsLP/AABEIAMIBAwMBIgACEQEDEQH/xAAbAAABBQEBAAAAAAAAAAAAAAAEAAIDBQYBB//EAD4QAAEDAgQDBgQFAgUDBQAAAAEAAhEDIQQFMUESUWEGInGBkaETMrHBI0LR4fAUUgcVM2JyJILxFlNzkqL/xAAZAQACAwEAAAAAAAAAAAAAAAACAwABBAX/xAAoEQACAgICAQQBBAMAAAAAAAAAAQIRAyESMUEEEyJRMmFxgZEjwfD/2gAMAwEAAhEDEQA/AKPtDRZTc1rbSJPiTt5Ktizj0V72+wsfDdyPDI6Kkez8Nx2sPVYX/kzKX2/9myD44mn4J6eDID2m34QJjqNlWZI2DAPE2YHUBxgxstY6l/1BbsaLR7ELL5VZ8G0GPROzx/xuvDQjB+f8Bden3jy1+6WGkg2ubAe6Lx1OXbXaoqTyQ0xoHE66ACB7BBih2v8AujTJ1sc2geF2xieVpn7KbsrRLZc4EE6TrdHU6AeC+YLgQGxsIB9JCFzOo6kylXvfu1G/7gIkTpotGJP8DNlltFjicM2r3XiROiznZ6iG1KwJsargBygmD6LV4Ah0HQkTfW99FlsEf+rqjYVH6aXvdMipdFatGgxWG4+ESeEagb+KOZTA02+yqcHWc1xbEgnf6rTU8tqEAgSDyTWqKstuzmD7hdaSbeCt/wCn6hBUKQYwDkF01gOnVJkrdlqVBNbCgD5gq/BSXFpgDr7KY1w4WcpGMBiELj9BrI1aoOpUqYF3+iJp/CH5iq4U7p4pbq9A2LOn93iYe6AeKfusZVrcrytnPdcAJPI79FmsXhqQBcwlrt2EXnoRZYfVQ2Mgyue8NHVQ1ZA4jqdByT/hAHiNyha1ST0lY6GsKwLbdVuMscG0g0tkx03WJwhkgDUmAtyyk4AQDoLQVr9HH5Ni8nSBsuxQZBPymmZ/7Cf1QWYZs2o0BhMGZJt/JXHVuEgGe68yCNA6CqzHA03FsW28FslJoXFJkjcycGgNYwR+bhBPjJUOCxj/AInHJ4hIvsmUK7HCxXXtFyDKpMs1dLFUH02mu1pMRcTb9FU43sXSePiYU/Dm/CbsPhu1CvxI4CCACY0/mi0PZzFEUDOxt5hFSlpoFqtmNxWWVmOg03d3cXHK0IXMMPxASFqaObHiqDUkmDsJt+6oqdIlpDSNTcn3SJ40uhitlDicP3jrt9AuK3q5e+dvUckk6MHSLore3rSaTo/K+feFnWummwTrFvVbHtLR421mkag/qsTSZHwwL96BF9Dv6pPpEvdcX9sW2+BrXUv+qH/xj2sstnOFNLFECwJ4hyh1x7ytpwj+p6in7So+1OX/ABKBcB36feHOBqPT6J3dr70KjLi0ymxrJAMGOHbpeAUb2boNqMLTqJ22J/ZBVcUHUaZaSNLxaYg/ornIMHw9+R3xp4ffwSItrRpyfiFuwHDwgCxkE7wR+wWazzAvfVFJwIpNiD/c59p8QAV6RlmVOqHvAtb9fBW7OzdI/M3jO07fzmnwk4uzLJWeXZu4UmtqAhvw7QbcTdOH7jqstk1U1MVUePlLifXRexZ//h+yu1zfiFjToAOIgjqVn8N/hvUwzXkVA9usmxAA5R4p3NMtdlPSpudoFvm1MPTpB9Su0Q0S0QTMacIvK84xWMc1o4bkkjhAv0IVa5tRtNxeS2SIGh6n+c0qWVWHVo2FbtFxv7simNJsXdTyHTddxeeA9wa/z0Xnz8SbAGIIjx2KFOKIdMknfw+6U8r/AJLpdGixObOD5a8yDpMj2C9B7HdoqdZpp1Rw1GibaOGk+P6ryD4pM+yuezWYfCrsJ5geR1+qX73EYoWe3txFDkT5J4xdICzfZVFJsp5sFrFaHYhoqVO6C0eneA18FnM+Y8P74E8279VfUq7Q4SYVXmWKBe6e+3URqLXWT1GJt2hkJooXCxlCNZxG1giMbVYXfhh1/wC60e902mBYBYqaGWg7Ke7Wp2mDK3Bzl39o9SsVkY/GgCZWpOBcJMe63+kXxbFZHsqczfNV1QxeCR4W+iixmEL2xrAlp5t8eisMbgi4TMEddeihwNi1sgFrt+R1HgnuLBTRnv6XiGvC8bjcbJUqDm8XEZnSOiss+oBtUhtou3wO3goWgmmXbyPug406CvRU1nudabj6rVZe808JwOjiMmxmBt5qj4W6lspvDJ1ho2GgHVRWnZHTCqXymLSoKeHc3mspmfaF5q/hP4WCw6xqSm087rxZxPVBLsatI01YPkpLNnOK/NJMV0Fo1maj8WDo5v7LI5YwtrlsWa4j3t9Frs/Hfaeh+qz2EwrhiHWNz9TMpWNpZpoyv8EWb6wGLa2bmmZHgbK7wVB9SwYXbaW9UVgOzIdVbWrGOEWbv5nYdFojjdqYgdB9k51pgJeDC0OwFcAs42tZxS2bkAmYstvk+RMoMa2zngRxED+BH0xaTqngxpqeargrcvsJyfTHvIY2Tf8AVJtUzEKrx2LLqraYFmd50bn8o+6Mw/EdUcQWgprzp6qKox3ead9FM14GqbVqjmiKMhn+JbQp1HfDAIGsDzMrxrM8e5z3k87bjmPaB5L3PtrlhrUHfDPe38F5JUynhb3oaG+vmsmWax9joRcujP8Aw3H5tdYCJw2XuAJLYn76eCIwzXPeQxvnFoVzUy57nDiJPEZMWCzObHKCKjD4KdL8xupzlj4Dhtturylko4hwiOevkF6J2e7PBrQampFmwPU9VIQeR6Lk1FbLLL6YLGiB8o+gQGeZoyi5tL879NIA5laJmEA3Xkvax7qWO4pEFwbf+W1XSvijJdkPantKcGTMPc788C3IQF59mPax9R0kQebSQdemqg7aV3OrulxdN77dB0VNQwVR4JaxxGkgJvuKhW7o3/Zaq+qSRUDib8LyA6ebTuFqnZdXEgUyT4gD1/ZeT4TEOpBjxLYsfHwXrHZ7tq2pRbxfM0X/APJWWUI8uTQ+ErVIMo5biGgOHw2kcy4+8BX+X5u9rfxRMbi6z57Tio51No0bxT1JgJrcSHvdT4ieEXO0lb/TY4yjukhWWfF0jY0MRRqiQSOY/UILOMO1oFRng4dOazdKo9h4mCR+myt8F2ia8EOAtZ3T1RZsHHp2DCdlfiavFY6jTwUtAfgv6Fv3UOLYCSWum9j02RuIw3BRJaZDy32BmfNYq+Q+9FU8kGNVHjiRTcNy0z6IilTl3F7KDOajWUnkkCxAk7nZUX2ea8h/LLS5JRBpTzJWbIVrkuZ/ClrvlPLYjdKY+SbRb1GwYH0CSbWr3sJGxtySRKSoRZqc/HeZ4H7Ivs3RHHxEAnhJM9EF2mfBpxzMn02Vn2bwjnteWkacImdTvbos83Xqf4JD8AylWqPqcDbl0EnYDmVoKODaLDQanmU3A4EUm8LfmOrtyjwAAtMU+2VKSekQvsoi8SSbQJUvFvsqrH1yaNThkl3dHnZFYNE2Rd9pqHVziZ6A2Rz3kWAVXQqChSaw6gWHVL49R5mCij0Rq2GVZjVMnzQr3kam6Y2sZ1RWRIPFWP5ssP2tyyn8DEPbJcCIGkDih1txdampirQqvFMDj3hLXCHDmEE4qS2HHXRmeyHZt9WgXssQf54rQu7KYkgw5giIiL855LS4Ok2kxrKbQ1m0HXqVP/U8vqkx9PGthe7LwNy7J20qIbYu1c4jV3PokZm5uE92LMQmCoXR9U9JJUhe27YVQd4+q8r7fzTxDi9odTN5N4PLwXqlHhMAmCsf26ysVS4SRYXUe0DpM8O7T16NRw+G1wduZkeUp2VVHlraTTZpm1oaST53lSY/BD4rqYaTEkwJ845KxynDmmJp031HG0gW8zsk5HqiQT5WPxdGm+nVY+7wAWnmdwVV4F5on4kd02I229FZZxgHj8ThLRvcGD5bKkq0nRee9cXty8ijilxSZHalZsctrj+obwCWvpbEakyPotFlTW02AGxfczzIt7Bee9mMZwPZf5HAf9pJ2816bRYGkveRAA4Z2GpK2+jjxVfQvNt8ii7S5s7DsA1c6YA9rrGZXn9dlQucQ4HaLQToR02Vjnectr1C5s24gAR0gFZ/4ZjeAtso3EXj7PWuzeZYWu0cVVzHbtLeuxC1OcUmMoloNosJm8zK8S7OVi10g3EHh5jf/wALeU8ypvu0mNL7HksOTHxdryOvwywZRmI9l5zn+aOr1Dc8IMNHhvHNexZTSikbDie03PIiLcl4tmOBdRqvY8QQSPESYI5hZMlodjIGhdTLxP18FLScLFLfVj4s0eFe0sbAIEaTOlklPQgNaBpA+iSVyEtbND2l0pH/AHEeoP6K77CulzwTtbyKzvavEAUqXV8exVh2Vr8FURoZHqP2S8krzQn9kh00eiMEb3Q+PqwOEbqHBVZdB3lQ43ES4kbWW1ukLS3R2vXAafRA4zE8FJnCJcXqOrVDjGw1TcRVI+FwgGHO18Erlb0HxoMw+Ga3v1D1g6n9U3E5oCIYIHuq3F5gXRxC7fZCHEynKSToGg5lbdxQ9XGz0QDKodMKF1bQDRRT5FPQe7FJjqs2Q4antsoyJmpwlWabLTYbFTFh5EKXAM4aTP8AiE99UXREB+E8inUKf8KkD+S7TfZQiZM2gZ2UGIwHGCHQf51RTahhOZVjcX+qtAyPOsw7HsbXFVnzzcXgt/tM7IvDdlqXzBvwyR3m313OsLcV6TXDrzQT2mefgqaT2yk6POe1uVupUixp4muaRofuvOsHh3PLWCSf01XumeCWEHkvHcvoPZiTGsmP56pcnxtIZ3TYFSwjWYlhPyuIDjpabFejY/BMbRe0SWkGTN45A8lkc8ywtcQRsCI5G4hE4HOKtRjqb+HhaGgQIPnzKL03qIwT5l5cTnXEoqmUtaJYSZ5xYTzVfjqBbED3lad9J5HdDfMLNYuoS4gsgzfU39V0sPqsc40mZvayKWwKjXLT16G4VgzN3HhvHDe0C/XZCGrUcYAbrfiaE6vTa096Dz4RaeQ5osmWoX/QSh8qPWP8Mc0fiHvpGOBjQeIm8nYDcJn+LGUfDbRqAzBLPI3H3WK7E59UwuKa9rJ4hw8Mi7SQfCV6b2yzSli8vqvbxAsc2zhdrpAgjzKw5YTauaqxiajP4njuKZ3LXvHqosLoisU7uRbU/bdDUtFlX4mlfkXGHzThaG6wuKvaAuIOMS6Rte2FT8Ol0eT7KwyGpBY4HcGT4oDtJSmg1x1afrZE5RV7jYO32XOU7hH9NAJfL9zeUsTB2HI+Kgr1gNT6KupZgbRHW26kbmQkcTG+Vlr9zki+NM7XrN/LM7oDEVXQL7/spMVXaSeEQCoKnP26IHKui6TREdDzUdLEjn7FPEN10QFXEtBMaQncl3YqmmFMdExufZdbdwjZR4arLet0TRZunwqtC32TMCcRddabJpN0S8so2WCHFTYebV2rRABMn1Q+Q4gOpATBbIM+yPqOA3HsjLAi2267SFk55aNNOm37JzGGFAkNdoo2hE/AJ2KczBHdXZHR3Dt1tZOLSFLSwxalVomCeiiAZlc6xVyTy+gXm9LDOfUe5gktdI89vNaztXiS1pg3NvVWfYTJPwDVIEVDvyabe6zP5Toe6USurZK5uGw1Wq2LcNQcmk90nw0VNmmSto8bmOkEiB0iV6piOFzDTe0FpERtdYLtHlNSi3XipzbmOjlMsK2TFLwZzB0XOhgElxgDmTosxmGBfRqOZWaQ8H5banmQStNXxpojjEB8Hh5tt8/6LJYvED4ji4ySSdZk9T6JnpYzhDmq2STjKVPwDtpEyJUdTBAXGu8625TsiMNVa4EaFFZrhi0UyGkh9KdCYuZPpC6uKKUVKXZlyyfJpEGQOmvTnSffZbTPg40nva8iYFRskAwRBWS7MZNVrvDqbe60gyTwj9ytl2kLBRe2e9vykEIMny5fsUu0ZN2G7gcdC4j6H7qv4YJC23Z/LxWwbm78ZI8bLK47Clji1zSCDF1yYm1gZBSR1Dh4RaUkRNm8dTbUYabpg+w290G3BmmBwO7rdjrbqNUfhmXH86pf05LzJhvLmuLjUpy4xCdRSbH4aueHi5ap7sQDcFCVGQ8tBjcciORQ76Dxp7FaXcVRE7LYO5J4xI0IhUbK9Rp0simYhrt+E9UKkmEHPczmoX0GajxuEhUptEkj1++yCr44vs1sNPO0+A1KbGN9ASdEmTP4g50RBIhWaDylhawzrP2RNB0ldCHxgZe2FFMdqFHVrXjkuHUlHFaIzU5VQa2mCPzaoxZTD5i9oADrDQbLR5XiPjNMCHDX9kVUWmTqbCvgR6fzkuDCPnb1T24F3MKi7C2Pix0UnFyQGJpuaOY85UDMUQrBa3ot+JC4+vDHeH1QZxLtiPRVGc5kWiHHX6BVJqKtlqLbMlnoNXEMpC8kDzJhepYSgKdNrG2DWx6LzHsbUbWxdSpPyAwYsJManotFm/aYCWs4nv0tZo8XJWCPJtjMhe5tj2UaZfVcGt9T5DmvMc57dVHktpfL0Eu8zoFFiMDXrHixFXi/2yYA5Dl5IzLsGaR/Jw/2tbHqVvjhn9f2Icor9TB5hXfUJLgZdzmT+qjwWUMdUAe4SdZ2/deh1aLC/wCUFx00Jtv0C7QyhjHcTKY4t3EF3otEMfGuWxeTJf4qjNM/pGd1lA1CPzGW+nRWGUNpucOJrmHQAkRERHorbNK3C0EB0zsCL9bLNvz57TDpPIODSLeIT7VCmmy8/wAtFEN+FPwxMgEggkzKp81Y8sdMPaBZ2jusjdTYPtEw/wCoOE82yJ8QmY7NKfw3Bly4EeHignBSjSCg+LDezGL4aAtNyfsjMc/CVodUa3jG5sfPmqzCUmswrXNuSJ1Wex+L4nHcei4G06OnSa2XtTOKLDwtaCBpYJLJurg6ge6SKmXyPTKbQIICnN0yqIAUlJ8WXJ9E2s1BZY/AbXoB2olQCgdjI66jzRdQ2sP0Q7i42mPALqyxp9mVSaE6kAO84AINwEkMbPU/oixggbuv4/opQ0AWCFenQXuMBo5bJ4n3PX7DZEVaIMRaE+SU8U4WiOOMQG3IjAhsKTChdFPVSNIAurcdgojdTuTMBQuqTaYbPqpW1JMnQ7bLv9CJ1so7ohIRKuey2I4avCdHiPMXCqeGBASoY/4Lm1DcAwibpEStnoZHJcY6yBwuYB7QWQWxz+qc3EECwhRtF0w1wtzWcxWNDXSGVOEndhsf0VpVxLunohqmIcZmCNIgH6qEqmAuzRnykx4ka8lke2GcsaP9QTBBbzB3HgtlhMqoSQ9jTJ5N15KLN8kw7KctpNkn+1vn7IPbc3xYTyJLRmsposFJgp2YRJMXcSJkqTFcLBPDPr9kQxoEhlvYeSoMThq4s3EAeN11ccVBKMTK22A5n2wbTcWspcTvT1WWzXtbXqW4gz/awR6u1Rtfs5Vq1SPiAj89T7C9zCt8PktOlwspsa8c3XLjzeeQ6Jt/RG4paI+x+HqGiS5xbxk8TtXu5DiOjQjsWGUPlxBpEzJeS4nwvHsrvC0bXIAHIQFns7x7nVhTw4pudvxMBtznl0Q6u2RK+iuPaB5a5rqnxDs4FzLbGP2VH/nlRj+8S9u4d3gfVaHEdlgSOJwNWoQGtY0NbJ1MbCLqTE/4aVAO7VY48jxD9UGXNCOg8cH2ZmpjmufxU2hoi7RMT0nRRVsc1pAMAnQa9LhGZh2Gx9Mfh0g7q1zTbzhZ2t2cxrHS/D1QZmeEn3CRL1EUtBdeDc4Ik0QNpP7qjxQ7x5LRZXRL8PA1a53nMFUGMokOJXKgtm59FXM7pKf+mJ2STtCT0rMsX8NpJuIn+HZTZJixXp8UgEWI3CWHwwq1pMlgFwdCeSnx/ZWqX/1GDcGvaBxUzYPA66THP2WL03p6fuNWXPJeglg5FMcKm0KuGbFruGvSqUX8iLE9DuEUcxbFj7LX8X5E7+hxp1N4T24c7lDnNG9UVhcQHiyr3PCaC4OraHfDCXAnfDvqSn8KK5FuKI2tXPFSOFpUJqSCNEQBz4DRaBfZOp0Y6KMVDr6qZtSRqrRR0s5lUuaYhz5A+UaK/wAMxz3BoFyVocf2bo1BIBa7eND5IMsZSVRCg15PP8jzZ9FwExNuhW/yfOWVgATDp528lmMz7H1GiWw4X019FSYMuoPIfLfG0QkRnKGpDKTPU65HJCCmVS5d2jMAO7w57/ur3B4hlQS0+S1xaatC5WiN1MqnzT4hu42GhFxHIq/vsCoqlKbR6pmObiwZKzA4vLnP/wBPEOaZJjuuNxG/sqg9kw53er1nHU3A6mbLX592Ra4GpTYPibAgwfPZVA7GZhUBH9Syiw6tPej7+61rNEQ4UBZm5mHoyGl7WCYHyzzJ/MULlOYFwdUO7QdhExyRR7BY3D3ZXZVB2kjxkEEXHVZ44PF0XFn9O0/7Z7sa2jZHHNB+SOFFnmuavFMcBmdSNhp6oTLc6LTAphzouRr4lBY3DYx8Q2mxv9gDv/0VNgshzHhHC2m1p3Aieut0rJ6jxEOMV5LHA5g9lU1CxxkQNLBXDu0ttD7KiHYzHON6rWzyBXT/AIf4j81Z5/8At9iFgnzlK5M0KaSpItKnaki/3Q9ftOSCBuDv0Qjf8OXfmcSfD9Suf+hPhgul1hOgGip433YSyPqi07LYeKBJ3cfayoc3oj4hEj+bFaPs+78Fzes+oBWWzh/4hSV0hwC7DnmFxQVHOnRJFxAPXm0gLDQKfG5lUoUnvpt4ncBjeIIvG8CVEdUU+3Aet/A2WiWo6M8FejzbB46rVxM1Xuc4h2pPLYHSyt8RjA3X2TO2GTOw9RtakO5O143g9NYQDsZSMEzz0MrkZFPlTZtU01okqvkOcyXwJgDrGy7l+PrMcPw3cO44HDpayP7J4mcYAAA0sOvQSFv67OJjmzEiNk/Di8p7FzkZhmM5hObiwg69MsJaR3gVynWtds/z0WxLwZ5MJq4y1gonguuEO/MqTZDnQ6NFDgM6a50QGjY8/FWq6BoPL7y3zCnpneIUVerTbdxA6oGrnDXFvC9obN9yfDYKyGwy3E06Ym887fwIl2ZDZzvVZmliWu39kU0CE1RBsv6eai5m/mZ/RVXaDBjFNmQHt05EcihLTK6zERoVJQUlTRalRnsF3CabrEGNbjorPA5sGVW8AJaCOJwOxtHVQ5hloqVvihxkgBw2toUZhMKGBwa0EO1k/wAhZoYZp0hryR8m8ZiAGh1o2IvI/RKnmDT+yx+Uis2Wuj4e0Ok+Gis2VIWlRtCnRpKeIB0QeMkXklp9v2VdSxBmysMNi+apoiIm3Q9XCt4pLQTzgSj34eLjQ+yhqkgoA1shFJo/K30C6WjQaJwPJchSiUca26dVATmAzou1NVC/BFTpofH0+4//AIn6FFU9UqzCQeoI9lCjzXs1U7pHQH6j7LM5sB8Vw6/dXmTuLarm9XD34h91VZ83gqAwQCdbRzWddGkp3VRK6n1KHESRofBJFUSUeuPPeIRbLgg2t9EUMM3kJUdbDB3Q801zTM6jQHi3B9MsdcEeiwGZUiHmlBLgJGgkcwtzicI5t9Qsz2iwzXlpMyPlI26EpGaHNaDhKmUmDFajWa8CC2/iORharD9oHPNxwOHofArN06dQAD4kgW7zROvPddo0XAkl7nTtaNeQSYSlBaDklI0mOxnHBdwyN7XWWq5t+IW8NUN6iB5QJjxRopOOxKnGHItCZ7rfgW4L7KktaSDwlxk6jSZRNTCFwhjR5qyZTjafIqYVHbMPoic5MkYxXkz1TJXv+d5iNJNvBWOByakAI/hR5e4/lKkohzbFv0TMeTdPoCeJVoLp4YABShh0lRtrtjQp39V/tJ81p9yP2L9uQ8UpTqdC901tc/2+6JpvJ/Kq92P2X7bJGMHJE04OgCgY0k8lPTbNphX7kQuDCqbNkSzCIQEjdEtqu/u+iF5C+DC2YXh81K2nawQAc6ZkqRtY8z6oXOwuBZNMCCLFAVXfDMOI4DoTt/tP2KjNSeZXHQdkNkUaJ7GIKaXgbqTD40CGnTY/Yo5rweSspsreLkT6FcNTSx9CrUrhIUollU+q46Md6fql8R//ALbvYfdWspj6ilE5Hj2a4d2HxTuIb8XOJkR9EJim/EYZ1Fwtb25Y343FAI+GT5i0fRY/BuEydOR2WWdpmlO0Uz3uaeGNElpX4ilN4/nkuqWgOJ6NkGc0MQ2YhwNxM+atvh0f5Kw+DxzKYhjWt8EZ/mJPJa4rWzPJ29GrfSoGxaD7qtxOTUHHl02VU3HHopBjeqLiigk5DS5WSdkVPkNEqeOPNF08aNYQ8EXsE/yVv8/RRVchO0K3bXnp1RDIU4lGdPZ52yZ/6dfOy1JMJxcBdSiGUZ2ffynxsrCpkBNMg/NqP0V613PVOebKNETowdLBdPI80Q3BhWubYXgeeT7jo7f9fVCAFKcKGp2D/BAKlYdlKGFdbSVEGQnU6Jm6eGrhJRoskc1PYLrgUnDoisocBaV1NB05JwVEOhy6Wz4psDRdlQsjqNsp8FigHcLvIn6FRON01wnZQpqy5JiUnPuVWYavBgnwKOAN5lEA1Q55N1FUETB2XdBzldbGhCtFHnHbmpVFV4IdBADDFuGxN/FY+liho+zuca/ovacQ5rw6W8QA0jiPUlvJYLM8Kx7ncIAE/KGjRZ8mNt8rHRnWqMocfFrpK+bl45H0K4h9p/oFyDW/Mi2riSdHsz+AlmilCSSYiiamih/PVJJEQsaGg8kW75guJKiBjfulskkoRiCkZv5pJKmUA5v/AKLf+Q+6rWriSqQyHRIPlTHfdJJCGdOv86qRui6kqIIbeKe3dJJWQ7CQ0SSVkOnZcKSSohxqfskkoWQVdFY4M/ht/wCKSSJFSO1dQhs4cQ0QdwkkqZI9gNYwGxbvbW2Wc7Qj8YpJKi5AAcea6kkhYS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xQTEhUUExQWFhUXGBwbGRgYGBUYHBsXFxcXFhoaGBcYHCggGBolGxcXITEhJSksLi4uFx8zODMsNygtLiwBCgoKDg0OGxAQGywkICQsLCwsLCwsLCwsLCwsLCwsLCwsLCwsLCwsLCwsLCwsLCwsLCwsLCwsLCwsLCwsLCwsLP/AABEIAMIBAwMBIgACEQEDEQH/xAAbAAABBQEBAAAAAAAAAAAAAAAEAAIDBQYBB//EAD4QAAEDAgQDBgQFAgUDBQAAAAEAAhEDIQQFMUESUWEGInGBkaETMrHBI0LR4fAUUgcVM2JyJILxFlNzkqL/xAAZAQACAwEAAAAAAAAAAAAAAAACAwABBAX/xAAoEQACAgICAQQBBAMAAAAAAAAAAQIRAyESMUEEEyJRMmFxgZEjwfD/2gAMAwEAAhEDEQA/AKPtDRZTc1rbSJPiTt5Ktizj0V72+wsfDdyPDI6Kkez8Nx2sPVYX/kzKX2/9myD44mn4J6eDID2m34QJjqNlWZI2DAPE2YHUBxgxstY6l/1BbsaLR7ELL5VZ8G0GPROzx/xuvDQjB+f8Bden3jy1+6WGkg2ubAe6Lx1OXbXaoqTyQ0xoHE66ACB7BBih2v8AujTJ1sc2geF2xieVpn7KbsrRLZc4EE6TrdHU6AeC+YLgQGxsIB9JCFzOo6kylXvfu1G/7gIkTpotGJP8DNlltFjicM2r3XiROiznZ6iG1KwJsargBygmD6LV4Ah0HQkTfW99FlsEf+rqjYVH6aXvdMipdFatGgxWG4+ESeEagb+KOZTA02+yqcHWc1xbEgnf6rTU8tqEAgSDyTWqKstuzmD7hdaSbeCt/wCn6hBUKQYwDkF01gOnVJkrdlqVBNbCgD5gq/BSXFpgDr7KY1w4WcpGMBiELj9BrI1aoOpUqYF3+iJp/CH5iq4U7p4pbq9A2LOn93iYe6AeKfusZVrcrytnPdcAJPI79FmsXhqQBcwlrt2EXnoRZYfVQ2Mgyue8NHVQ1ZA4jqdByT/hAHiNyha1ST0lY6GsKwLbdVuMscG0g0tkx03WJwhkgDUmAtyyk4AQDoLQVr9HH5Ni8nSBsuxQZBPymmZ/7Cf1QWYZs2o0BhMGZJt/JXHVuEgGe68yCNA6CqzHA03FsW28FslJoXFJkjcycGgNYwR+bhBPjJUOCxj/AInHJ4hIvsmUK7HCxXXtFyDKpMs1dLFUH02mu1pMRcTb9FU43sXSePiYU/Dm/CbsPhu1CvxI4CCACY0/mi0PZzFEUDOxt5hFSlpoFqtmNxWWVmOg03d3cXHK0IXMMPxASFqaObHiqDUkmDsJt+6oqdIlpDSNTcn3SJ40uhitlDicP3jrt9AuK3q5e+dvUckk6MHSLore3rSaTo/K+feFnWummwTrFvVbHtLR421mkag/qsTSZHwwL96BF9Dv6pPpEvdcX9sW2+BrXUv+qH/xj2sstnOFNLFECwJ4hyh1x7ytpwj+p6in7So+1OX/ABKBcB36feHOBqPT6J3dr70KjLi0ymxrJAMGOHbpeAUb2boNqMLTqJ22J/ZBVcUHUaZaSNLxaYg/ornIMHw9+R3xp4ffwSItrRpyfiFuwHDwgCxkE7wR+wWazzAvfVFJwIpNiD/c59p8QAV6RlmVOqHvAtb9fBW7OzdI/M3jO07fzmnwk4uzLJWeXZu4UmtqAhvw7QbcTdOH7jqstk1U1MVUePlLifXRexZ//h+yu1zfiFjToAOIgjqVn8N/hvUwzXkVA9usmxAA5R4p3NMtdlPSpudoFvm1MPTpB9Su0Q0S0QTMacIvK84xWMc1o4bkkjhAv0IVa5tRtNxeS2SIGh6n+c0qWVWHVo2FbtFxv7simNJsXdTyHTddxeeA9wa/z0Xnz8SbAGIIjx2KFOKIdMknfw+6U8r/AJLpdGixObOD5a8yDpMj2C9B7HdoqdZpp1Rw1GibaOGk+P6ryD4pM+yuezWYfCrsJ5geR1+qX73EYoWe3txFDkT5J4xdICzfZVFJsp5sFrFaHYhoqVO6C0eneA18FnM+Y8P74E8279VfUq7Q4SYVXmWKBe6e+3URqLXWT1GJt2hkJooXCxlCNZxG1giMbVYXfhh1/wC60e902mBYBYqaGWg7Ke7Wp2mDK3Bzl39o9SsVkY/GgCZWpOBcJMe63+kXxbFZHsqczfNV1QxeCR4W+iixmEL2xrAlp5t8eisMbgi4TMEddeihwNi1sgFrt+R1HgnuLBTRnv6XiGvC8bjcbJUqDm8XEZnSOiss+oBtUhtou3wO3goWgmmXbyPug406CvRU1nudabj6rVZe808JwOjiMmxmBt5qj4W6lspvDJ1ho2GgHVRWnZHTCqXymLSoKeHc3mspmfaF5q/hP4WCw6xqSm087rxZxPVBLsatI01YPkpLNnOK/NJMV0Fo1maj8WDo5v7LI5YwtrlsWa4j3t9Frs/Hfaeh+qz2EwrhiHWNz9TMpWNpZpoyv8EWb6wGLa2bmmZHgbK7wVB9SwYXbaW9UVgOzIdVbWrGOEWbv5nYdFojjdqYgdB9k51pgJeDC0OwFcAs42tZxS2bkAmYstvk+RMoMa2zngRxED+BH0xaTqngxpqeargrcvsJyfTHvIY2Tf8AVJtUzEKrx2LLqraYFmd50bn8o+6Mw/EdUcQWgprzp6qKox3ead9FM14GqbVqjmiKMhn+JbQp1HfDAIGsDzMrxrM8e5z3k87bjmPaB5L3PtrlhrUHfDPe38F5JUynhb3oaG+vmsmWax9joRcujP8Aw3H5tdYCJw2XuAJLYn76eCIwzXPeQxvnFoVzUy57nDiJPEZMWCzObHKCKjD4KdL8xupzlj4Dhtturylko4hwiOevkF6J2e7PBrQampFmwPU9VIQeR6Lk1FbLLL6YLGiB8o+gQGeZoyi5tL879NIA5laJmEA3Xkvax7qWO4pEFwbf+W1XSvijJdkPantKcGTMPc788C3IQF59mPax9R0kQebSQdemqg7aV3OrulxdN77dB0VNQwVR4JaxxGkgJvuKhW7o3/Zaq+qSRUDib8LyA6ebTuFqnZdXEgUyT4gD1/ZeT4TEOpBjxLYsfHwXrHZ7tq2pRbxfM0X/APJWWUI8uTQ+ErVIMo5biGgOHw2kcy4+8BX+X5u9rfxRMbi6z57Tio51No0bxT1JgJrcSHvdT4ieEXO0lb/TY4yjukhWWfF0jY0MRRqiQSOY/UILOMO1oFRng4dOazdKo9h4mCR+myt8F2ia8EOAtZ3T1RZsHHp2DCdlfiavFY6jTwUtAfgv6Fv3UOLYCSWum9j02RuIw3BRJaZDy32BmfNYq+Q+9FU8kGNVHjiRTcNy0z6IilTl3F7KDOajWUnkkCxAk7nZUX2ea8h/LLS5JRBpTzJWbIVrkuZ/ClrvlPLYjdKY+SbRb1GwYH0CSbWr3sJGxtySRKSoRZqc/HeZ4H7Ivs3RHHxEAnhJM9EF2mfBpxzMn02Vn2bwjnteWkacImdTvbos83Xqf4JD8AylWqPqcDbl0EnYDmVoKODaLDQanmU3A4EUm8LfmOrtyjwAAtMU+2VKSekQvsoi8SSbQJUvFvsqrH1yaNThkl3dHnZFYNE2Rd9pqHVziZ6A2Rz3kWAVXQqChSaw6gWHVL49R5mCij0Rq2GVZjVMnzQr3kam6Y2sZ1RWRIPFWP5ssP2tyyn8DEPbJcCIGkDih1txdampirQqvFMDj3hLXCHDmEE4qS2HHXRmeyHZt9WgXssQf54rQu7KYkgw5giIiL855LS4Ok2kxrKbQ1m0HXqVP/U8vqkx9PGthe7LwNy7J20qIbYu1c4jV3PokZm5uE92LMQmCoXR9U9JJUhe27YVQd4+q8r7fzTxDi9odTN5N4PLwXqlHhMAmCsf26ysVS4SRYXUe0DpM8O7T16NRw+G1wduZkeUp2VVHlraTTZpm1oaST53lSY/BD4rqYaTEkwJ845KxynDmmJp031HG0gW8zsk5HqiQT5WPxdGm+nVY+7wAWnmdwVV4F5on4kd02I229FZZxgHj8ThLRvcGD5bKkq0nRee9cXty8ijilxSZHalZsctrj+obwCWvpbEakyPotFlTW02AGxfczzIt7Bee9mMZwPZf5HAf9pJ2816bRYGkveRAA4Z2GpK2+jjxVfQvNt8ii7S5s7DsA1c6YA9rrGZXn9dlQucQ4HaLQToR02Vjnectr1C5s24gAR0gFZ/4ZjeAtso3EXj7PWuzeZYWu0cVVzHbtLeuxC1OcUmMoloNosJm8zK8S7OVi10g3EHh5jf/wALeU8ypvu0mNL7HksOTHxdryOvwywZRmI9l5zn+aOr1Dc8IMNHhvHNexZTSikbDie03PIiLcl4tmOBdRqvY8QQSPESYI5hZMlodjIGhdTLxP18FLScLFLfVj4s0eFe0sbAIEaTOlklPQgNaBpA+iSVyEtbND2l0pH/AHEeoP6K77CulzwTtbyKzvavEAUqXV8exVh2Vr8FURoZHqP2S8krzQn9kh00eiMEb3Q+PqwOEbqHBVZdB3lQ43ES4kbWW1ukLS3R2vXAafRA4zE8FJnCJcXqOrVDjGw1TcRVI+FwgGHO18Erlb0HxoMw+Ga3v1D1g6n9U3E5oCIYIHuq3F5gXRxC7fZCHEynKSToGg5lbdxQ9XGz0QDKodMKF1bQDRRT5FPQe7FJjqs2Q4antsoyJmpwlWabLTYbFTFh5EKXAM4aTP8AiE99UXREB+E8inUKf8KkD+S7TfZQiZM2gZ2UGIwHGCHQf51RTahhOZVjcX+qtAyPOsw7HsbXFVnzzcXgt/tM7IvDdlqXzBvwyR3m313OsLcV6TXDrzQT2mefgqaT2yk6POe1uVupUixp4muaRofuvOsHh3PLWCSf01XumeCWEHkvHcvoPZiTGsmP56pcnxtIZ3TYFSwjWYlhPyuIDjpabFejY/BMbRe0SWkGTN45A8lkc8ywtcQRsCI5G4hE4HOKtRjqb+HhaGgQIPnzKL03qIwT5l5cTnXEoqmUtaJYSZ5xYTzVfjqBbED3lad9J5HdDfMLNYuoS4gsgzfU39V0sPqsc40mZvayKWwKjXLT16G4VgzN3HhvHDe0C/XZCGrUcYAbrfiaE6vTa096Dz4RaeQ5osmWoX/QSh8qPWP8Mc0fiHvpGOBjQeIm8nYDcJn+LGUfDbRqAzBLPI3H3WK7E59UwuKa9rJ4hw8Mi7SQfCV6b2yzSli8vqvbxAsc2zhdrpAgjzKw5YTauaqxiajP4njuKZ3LXvHqosLoisU7uRbU/bdDUtFlX4mlfkXGHzThaG6wuKvaAuIOMS6Rte2FT8Ol0eT7KwyGpBY4HcGT4oDtJSmg1x1afrZE5RV7jYO32XOU7hH9NAJfL9zeUsTB2HI+Kgr1gNT6KupZgbRHW26kbmQkcTG+Vlr9zki+NM7XrN/LM7oDEVXQL7/spMVXaSeEQCoKnP26IHKui6TREdDzUdLEjn7FPEN10QFXEtBMaQncl3YqmmFMdExufZdbdwjZR4arLet0TRZunwqtC32TMCcRddabJpN0S8so2WCHFTYebV2rRABMn1Q+Q4gOpATBbIM+yPqOA3HsjLAi2267SFk55aNNOm37JzGGFAkNdoo2hE/AJ2KczBHdXZHR3Dt1tZOLSFLSwxalVomCeiiAZlc6xVyTy+gXm9LDOfUe5gktdI89vNaztXiS1pg3NvVWfYTJPwDVIEVDvyabe6zP5Toe6USurZK5uGw1Wq2LcNQcmk90nw0VNmmSto8bmOkEiB0iV6piOFzDTe0FpERtdYLtHlNSi3XipzbmOjlMsK2TFLwZzB0XOhgElxgDmTosxmGBfRqOZWaQ8H5banmQStNXxpojjEB8Hh5tt8/6LJYvED4ji4ySSdZk9T6JnpYzhDmq2STjKVPwDtpEyJUdTBAXGu8625TsiMNVa4EaFFZrhi0UyGkh9KdCYuZPpC6uKKUVKXZlyyfJpEGQOmvTnSffZbTPg40nva8iYFRskAwRBWS7MZNVrvDqbe60gyTwj9ytl2kLBRe2e9vykEIMny5fsUu0ZN2G7gcdC4j6H7qv4YJC23Z/LxWwbm78ZI8bLK47Clji1zSCDF1yYm1gZBSR1Dh4RaUkRNm8dTbUYabpg+w290G3BmmBwO7rdjrbqNUfhmXH86pf05LzJhvLmuLjUpy4xCdRSbH4aueHi5ap7sQDcFCVGQ8tBjcciORQ76Dxp7FaXcVRE7LYO5J4xI0IhUbK9Rp0simYhrt+E9UKkmEHPczmoX0GajxuEhUptEkj1++yCr44vs1sNPO0+A1KbGN9ASdEmTP4g50RBIhWaDylhawzrP2RNB0ldCHxgZe2FFMdqFHVrXjkuHUlHFaIzU5VQa2mCPzaoxZTD5i9oADrDQbLR5XiPjNMCHDX9kVUWmTqbCvgR6fzkuDCPnb1T24F3MKi7C2Pix0UnFyQGJpuaOY85UDMUQrBa3ot+JC4+vDHeH1QZxLtiPRVGc5kWiHHX6BVJqKtlqLbMlnoNXEMpC8kDzJhepYSgKdNrG2DWx6LzHsbUbWxdSpPyAwYsJManotFm/aYCWs4nv0tZo8XJWCPJtjMhe5tj2UaZfVcGt9T5DmvMc57dVHktpfL0Eu8zoFFiMDXrHixFXi/2yYA5Dl5IzLsGaR/Jw/2tbHqVvjhn9f2Icor9TB5hXfUJLgZdzmT+qjwWUMdUAe4SdZ2/deh1aLC/wCUFx00Jtv0C7QyhjHcTKY4t3EF3otEMfGuWxeTJf4qjNM/pGd1lA1CPzGW+nRWGUNpucOJrmHQAkRERHorbNK3C0EB0zsCL9bLNvz57TDpPIODSLeIT7VCmmy8/wAtFEN+FPwxMgEggkzKp81Y8sdMPaBZ2jusjdTYPtEw/wCoOE82yJ8QmY7NKfw3Bly4EeHignBSjSCg+LDezGL4aAtNyfsjMc/CVodUa3jG5sfPmqzCUmswrXNuSJ1Wex+L4nHcei4G06OnSa2XtTOKLDwtaCBpYJLJurg6ge6SKmXyPTKbQIICnN0yqIAUlJ8WXJ9E2s1BZY/AbXoB2olQCgdjI66jzRdQ2sP0Q7i42mPALqyxp9mVSaE6kAO84AINwEkMbPU/oixggbuv4/opQ0AWCFenQXuMBo5bJ4n3PX7DZEVaIMRaE+SU8U4WiOOMQG3IjAhsKTChdFPVSNIAurcdgojdTuTMBQuqTaYbPqpW1JMnQ7bLv9CJ1so7ohIRKuey2I4avCdHiPMXCqeGBASoY/4Lm1DcAwibpEStnoZHJcY6yBwuYB7QWQWxz+qc3EECwhRtF0w1wtzWcxWNDXSGVOEndhsf0VpVxLunohqmIcZmCNIgH6qEqmAuzRnykx4ka8lke2GcsaP9QTBBbzB3HgtlhMqoSQ9jTJ5N15KLN8kw7KctpNkn+1vn7IPbc3xYTyJLRmsposFJgp2YRJMXcSJkqTFcLBPDPr9kQxoEhlvYeSoMThq4s3EAeN11ccVBKMTK22A5n2wbTcWspcTvT1WWzXtbXqW4gz/awR6u1Rtfs5Vq1SPiAj89T7C9zCt8PktOlwspsa8c3XLjzeeQ6Jt/RG4paI+x+HqGiS5xbxk8TtXu5DiOjQjsWGUPlxBpEzJeS4nwvHsrvC0bXIAHIQFns7x7nVhTw4pudvxMBtznl0Q6u2RK+iuPaB5a5rqnxDs4FzLbGP2VH/nlRj+8S9u4d3gfVaHEdlgSOJwNWoQGtY0NbJ1MbCLqTE/4aVAO7VY48jxD9UGXNCOg8cH2ZmpjmufxU2hoi7RMT0nRRVsc1pAMAnQa9LhGZh2Gx9Mfh0g7q1zTbzhZ2t2cxrHS/D1QZmeEn3CRL1EUtBdeDc4Ik0QNpP7qjxQ7x5LRZXRL8PA1a53nMFUGMokOJXKgtm59FXM7pKf+mJ2STtCT0rMsX8NpJuIn+HZTZJixXp8UgEWI3CWHwwq1pMlgFwdCeSnx/ZWqX/1GDcGvaBxUzYPA66THP2WL03p6fuNWXPJeglg5FMcKm0KuGbFruGvSqUX8iLE9DuEUcxbFj7LX8X5E7+hxp1N4T24c7lDnNG9UVhcQHiyr3PCaC4OraHfDCXAnfDvqSn8KK5FuKI2tXPFSOFpUJqSCNEQBz4DRaBfZOp0Y6KMVDr6qZtSRqrRR0s5lUuaYhz5A+UaK/wAMxz3BoFyVocf2bo1BIBa7eND5IMsZSVRCg15PP8jzZ9FwExNuhW/yfOWVgATDp528lmMz7H1GiWw4X019FSYMuoPIfLfG0QkRnKGpDKTPU65HJCCmVS5d2jMAO7w57/ur3B4hlQS0+S1xaatC5WiN1MqnzT4hu42GhFxHIq/vsCoqlKbR6pmObiwZKzA4vLnP/wBPEOaZJjuuNxG/sqg9kw53er1nHU3A6mbLX592Ra4GpTYPibAgwfPZVA7GZhUBH9Syiw6tPej7+61rNEQ4UBZm5mHoyGl7WCYHyzzJ/MULlOYFwdUO7QdhExyRR7BY3D3ZXZVB2kjxkEEXHVZ44PF0XFn9O0/7Z7sa2jZHHNB+SOFFnmuavFMcBmdSNhp6oTLc6LTAphzouRr4lBY3DYx8Q2mxv9gDv/0VNgshzHhHC2m1p3Aieut0rJ6jxEOMV5LHA5g9lU1CxxkQNLBXDu0ttD7KiHYzHON6rWzyBXT/AIf4j81Z5/8At9iFgnzlK5M0KaSpItKnaki/3Q9ftOSCBuDv0Qjf8OXfmcSfD9Suf+hPhgul1hOgGip433YSyPqi07LYeKBJ3cfayoc3oj4hEj+bFaPs+78Fzes+oBWWzh/4hSV0hwC7DnmFxQVHOnRJFxAPXm0gLDQKfG5lUoUnvpt4ncBjeIIvG8CVEdUU+3Aet/A2WiWo6M8FejzbB46rVxM1Xuc4h2pPLYHSyt8RjA3X2TO2GTOw9RtakO5O143g9NYQDsZSMEzz0MrkZFPlTZtU01okqvkOcyXwJgDrGy7l+PrMcPw3cO44HDpayP7J4mcYAAA0sOvQSFv67OJjmzEiNk/Di8p7FzkZhmM5hObiwg69MsJaR3gVynWtds/z0WxLwZ5MJq4y1gonguuEO/MqTZDnQ6NFDgM6a50QGjY8/FWq6BoPL7y3zCnpneIUVerTbdxA6oGrnDXFvC9obN9yfDYKyGwy3E06Ym887fwIl2ZDZzvVZmliWu39kU0CE1RBsv6eai5m/mZ/RVXaDBjFNmQHt05EcihLTK6zERoVJQUlTRalRnsF3CabrEGNbjorPA5sGVW8AJaCOJwOxtHVQ5hloqVvihxkgBw2toUZhMKGBwa0EO1k/wAhZoYZp0hryR8m8ZiAGh1o2IvI/RKnmDT+yx+Uis2Wuj4e0Ok+Gis2VIWlRtCnRpKeIB0QeMkXklp9v2VdSxBmysMNi+apoiIm3Q9XCt4pLQTzgSj34eLjQ+yhqkgoA1shFJo/K30C6WjQaJwPJchSiUca26dVATmAzou1NVC/BFTpofH0+4//AIn6FFU9UqzCQeoI9lCjzXs1U7pHQH6j7LM5sB8Vw6/dXmTuLarm9XD34h91VZ83gqAwQCdbRzWddGkp3VRK6n1KHESRofBJFUSUeuPPeIRbLgg2t9EUMM3kJUdbDB3Q801zTM6jQHi3B9MsdcEeiwGZUiHmlBLgJGgkcwtzicI5t9Qsz2iwzXlpMyPlI26EpGaHNaDhKmUmDFajWa8CC2/iORharD9oHPNxwOHofArN06dQAD4kgW7zROvPddo0XAkl7nTtaNeQSYSlBaDklI0mOxnHBdwyN7XWWq5t+IW8NUN6iB5QJjxRopOOxKnGHItCZ7rfgW4L7KktaSDwlxk6jSZRNTCFwhjR5qyZTjafIqYVHbMPoic5MkYxXkz1TJXv+d5iNJNvBWOByakAI/hR5e4/lKkohzbFv0TMeTdPoCeJVoLp4YABShh0lRtrtjQp39V/tJ81p9yP2L9uQ8UpTqdC901tc/2+6JpvJ/Kq92P2X7bJGMHJE04OgCgY0k8lPTbNphX7kQuDCqbNkSzCIQEjdEtqu/u+iF5C+DC2YXh81K2nawQAc6ZkqRtY8z6oXOwuBZNMCCLFAVXfDMOI4DoTt/tP2KjNSeZXHQdkNkUaJ7GIKaXgbqTD40CGnTY/Yo5rweSspsreLkT6FcNTSx9CrUrhIUollU+q46Md6fql8R//ALbvYfdWspj6ilE5Hj2a4d2HxTuIb8XOJkR9EJim/EYZ1Fwtb25Y343FAI+GT5i0fRY/BuEydOR2WWdpmlO0Uz3uaeGNElpX4ilN4/nkuqWgOJ6NkGc0MQ2YhwNxM+atvh0f5Kw+DxzKYhjWt8EZ/mJPJa4rWzPJ29GrfSoGxaD7qtxOTUHHl02VU3HHopBjeqLiigk5DS5WSdkVPkNEqeOPNF08aNYQ8EXsE/yVv8/RRVchO0K3bXnp1RDIU4lGdPZ52yZ/6dfOy1JMJxcBdSiGUZ2ffynxsrCpkBNMg/NqP0V613PVOebKNETowdLBdPI80Q3BhWubYXgeeT7jo7f9fVCAFKcKGp2D/BAKlYdlKGFdbSVEGQnU6Jm6eGrhJRoskc1PYLrgUnDoisocBaV1NB05JwVEOhy6Wz4psDRdlQsjqNsp8FigHcLvIn6FRON01wnZQpqy5JiUnPuVWYavBgnwKOAN5lEA1Q55N1FUETB2XdBzldbGhCtFHnHbmpVFV4IdBADDFuGxN/FY+liho+zuca/ovacQ5rw6W8QA0jiPUlvJYLM8Kx7ncIAE/KGjRZ8mNt8rHRnWqMocfFrpK+bl45H0K4h9p/oFyDW/Mi2riSdHsz+AlmilCSSYiiamih/PVJJEQsaGg8kW75guJKiBjfulskkoRiCkZv5pJKmUA5v/AKLf+Q+6rWriSqQyHRIPlTHfdJJCGdOv86qRui6kqIIbeKe3dJJWQ7CQ0SSVkOnZcKSSohxqfskkoWQVdFY4M/ht/wCKSSJFSO1dQhs4cQ0QdwkkqZI9gNYwGxbvbW2Wc7Qj8YpJKi5AAcea6kkhYSP/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6" descr="data:image/jpeg;base64,/9j/4AAQSkZJRgABAQAAAQABAAD/2wCEAAkGBxQTEhUUExQWFhUXGBwbGRgYGBUYHBsXFxcXFhoaGBcYHCggGBolGxcXITEhJSksLi4uFx8zODMsNygtLiwBCgoKDg0OGxAQGywkICQsLCwsLCwsLCwsLCwsLCwsLCwsLCwsLCwsLCwsLCwsLCwsLCwsLCwsLCwsLCwsLCwsLP/AABEIAMIBAwMBIgACEQEDEQH/xAAbAAABBQEBAAAAAAAAAAAAAAAEAAIDBQYBB//EAD4QAAEDAgQDBgQFAgUDBQAAAAEAAhEDIQQFMUESUWEGInGBkaETMrHBI0LR4fAUUgcVM2JyJILxFlNzkqL/xAAZAQACAwEAAAAAAAAAAAAAAAACAwABBAX/xAAoEQACAgICAQQBBAMAAAAAAAAAAQIRAyESMUEEEyJRMmFxgZEjwfD/2gAMAwEAAhEDEQA/AKPtDRZTc1rbSJPiTt5Ktizj0V72+wsfDdyPDI6Kkez8Nx2sPVYX/kzKX2/9myD44mn4J6eDID2m34QJjqNlWZI2DAPE2YHUBxgxstY6l/1BbsaLR7ELL5VZ8G0GPROzx/xuvDQjB+f8Bden3jy1+6WGkg2ubAe6Lx1OXbXaoqTyQ0xoHE66ACB7BBih2v8AujTJ1sc2geF2xieVpn7KbsrRLZc4EE6TrdHU6AeC+YLgQGxsIB9JCFzOo6kylXvfu1G/7gIkTpotGJP8DNlltFjicM2r3XiROiznZ6iG1KwJsargBygmD6LV4Ah0HQkTfW99FlsEf+rqjYVH6aXvdMipdFatGgxWG4+ESeEagb+KOZTA02+yqcHWc1xbEgnf6rTU8tqEAgSDyTWqKstuzmD7hdaSbeCt/wCn6hBUKQYwDkF01gOnVJkrdlqVBNbCgD5gq/BSXFpgDr7KY1w4WcpGMBiELj9BrI1aoOpUqYF3+iJp/CH5iq4U7p4pbq9A2LOn93iYe6AeKfusZVrcrytnPdcAJPI79FmsXhqQBcwlrt2EXnoRZYfVQ2Mgyue8NHVQ1ZA4jqdByT/hAHiNyha1ST0lY6GsKwLbdVuMscG0g0tkx03WJwhkgDUmAtyyk4AQDoLQVr9HH5Ni8nSBsuxQZBPymmZ/7Cf1QWYZs2o0BhMGZJt/JXHVuEgGe68yCNA6CqzHA03FsW28FslJoXFJkjcycGgNYwR+bhBPjJUOCxj/AInHJ4hIvsmUK7HCxXXtFyDKpMs1dLFUH02mu1pMRcTb9FU43sXSePiYU/Dm/CbsPhu1CvxI4CCACY0/mi0PZzFEUDOxt5hFSlpoFqtmNxWWVmOg03d3cXHK0IXMMPxASFqaObHiqDUkmDsJt+6oqdIlpDSNTcn3SJ40uhitlDicP3jrt9AuK3q5e+dvUckk6MHSLore3rSaTo/K+feFnWummwTrFvVbHtLR421mkag/qsTSZHwwL96BF9Dv6pPpEvdcX9sW2+BrXUv+qH/xj2sstnOFNLFECwJ4hyh1x7ytpwj+p6in7So+1OX/ABKBcB36feHOBqPT6J3dr70KjLi0ymxrJAMGOHbpeAUb2boNqMLTqJ22J/ZBVcUHUaZaSNLxaYg/ornIMHw9+R3xp4ffwSItrRpyfiFuwHDwgCxkE7wR+wWazzAvfVFJwIpNiD/c59p8QAV6RlmVOqHvAtb9fBW7OzdI/M3jO07fzmnwk4uzLJWeXZu4UmtqAhvw7QbcTdOH7jqstk1U1MVUePlLifXRexZ//h+yu1zfiFjToAOIgjqVn8N/hvUwzXkVA9usmxAA5R4p3NMtdlPSpudoFvm1MPTpB9Su0Q0S0QTMacIvK84xWMc1o4bkkjhAv0IVa5tRtNxeS2SIGh6n+c0qWVWHVo2FbtFxv7simNJsXdTyHTddxeeA9wa/z0Xnz8SbAGIIjx2KFOKIdMknfw+6U8r/AJLpdGixObOD5a8yDpMj2C9B7HdoqdZpp1Rw1GibaOGk+P6ryD4pM+yuezWYfCrsJ5geR1+qX73EYoWe3txFDkT5J4xdICzfZVFJsp5sFrFaHYhoqVO6C0eneA18FnM+Y8P74E8279VfUq7Q4SYVXmWKBe6e+3URqLXWT1GJt2hkJooXCxlCNZxG1giMbVYXfhh1/wC60e902mBYBYqaGWg7Ke7Wp2mDK3Bzl39o9SsVkY/GgCZWpOBcJMe63+kXxbFZHsqczfNV1QxeCR4W+iixmEL2xrAlp5t8eisMbgi4TMEddeihwNi1sgFrt+R1HgnuLBTRnv6XiGvC8bjcbJUqDm8XEZnSOiss+oBtUhtou3wO3goWgmmXbyPug406CvRU1nudabj6rVZe808JwOjiMmxmBt5qj4W6lspvDJ1ho2GgHVRWnZHTCqXymLSoKeHc3mspmfaF5q/hP4WCw6xqSm087rxZxPVBLsatI01YPkpLNnOK/NJMV0Fo1maj8WDo5v7LI5YwtrlsWa4j3t9Frs/Hfaeh+qz2EwrhiHWNz9TMpWNpZpoyv8EWb6wGLa2bmmZHgbK7wVB9SwYXbaW9UVgOzIdVbWrGOEWbv5nYdFojjdqYgdB9k51pgJeDC0OwFcAs42tZxS2bkAmYstvk+RMoMa2zngRxED+BH0xaTqngxpqeargrcvsJyfTHvIY2Tf8AVJtUzEKrx2LLqraYFmd50bn8o+6Mw/EdUcQWgprzp6qKox3ead9FM14GqbVqjmiKMhn+JbQp1HfDAIGsDzMrxrM8e5z3k87bjmPaB5L3PtrlhrUHfDPe38F5JUynhb3oaG+vmsmWax9joRcujP8Aw3H5tdYCJw2XuAJLYn76eCIwzXPeQxvnFoVzUy57nDiJPEZMWCzObHKCKjD4KdL8xupzlj4Dhtturylko4hwiOevkF6J2e7PBrQampFmwPU9VIQeR6Lk1FbLLL6YLGiB8o+gQGeZoyi5tL879NIA5laJmEA3Xkvax7qWO4pEFwbf+W1XSvijJdkPantKcGTMPc788C3IQF59mPax9R0kQebSQdemqg7aV3OrulxdN77dB0VNQwVR4JaxxGkgJvuKhW7o3/Zaq+qSRUDib8LyA6ebTuFqnZdXEgUyT4gD1/ZeT4TEOpBjxLYsfHwXrHZ7tq2pRbxfM0X/APJWWUI8uTQ+ErVIMo5biGgOHw2kcy4+8BX+X5u9rfxRMbi6z57Tio51No0bxT1JgJrcSHvdT4ieEXO0lb/TY4yjukhWWfF0jY0MRRqiQSOY/UILOMO1oFRng4dOazdKo9h4mCR+myt8F2ia8EOAtZ3T1RZsHHp2DCdlfiavFY6jTwUtAfgv6Fv3UOLYCSWum9j02RuIw3BRJaZDy32BmfNYq+Q+9FU8kGNVHjiRTcNy0z6IilTl3F7KDOajWUnkkCxAk7nZUX2ea8h/LLS5JRBpTzJWbIVrkuZ/ClrvlPLYjdKY+SbRb1GwYH0CSbWr3sJGxtySRKSoRZqc/HeZ4H7Ivs3RHHxEAnhJM9EF2mfBpxzMn02Vn2bwjnteWkacImdTvbos83Xqf4JD8AylWqPqcDbl0EnYDmVoKODaLDQanmU3A4EUm8LfmOrtyjwAAtMU+2VKSekQvsoi8SSbQJUvFvsqrH1yaNThkl3dHnZFYNE2Rd9pqHVziZ6A2Rz3kWAVXQqChSaw6gWHVL49R5mCij0Rq2GVZjVMnzQr3kam6Y2sZ1RWRIPFWP5ssP2tyyn8DEPbJcCIGkDih1txdampirQqvFMDj3hLXCHDmEE4qS2HHXRmeyHZt9WgXssQf54rQu7KYkgw5giIiL855LS4Ok2kxrKbQ1m0HXqVP/U8vqkx9PGthe7LwNy7J20qIbYu1c4jV3PokZm5uE92LMQmCoXR9U9JJUhe27YVQd4+q8r7fzTxDi9odTN5N4PLwXqlHhMAmCsf26ysVS4SRYXUe0DpM8O7T16NRw+G1wduZkeUp2VVHlraTTZpm1oaST53lSY/BD4rqYaTEkwJ845KxynDmmJp031HG0gW8zsk5HqiQT5WPxdGm+nVY+7wAWnmdwVV4F5on4kd02I229FZZxgHj8ThLRvcGD5bKkq0nRee9cXty8ijilxSZHalZsctrj+obwCWvpbEakyPotFlTW02AGxfczzIt7Bee9mMZwPZf5HAf9pJ2816bRYGkveRAA4Z2GpK2+jjxVfQvNt8ii7S5s7DsA1c6YA9rrGZXn9dlQucQ4HaLQToR02Vjnectr1C5s24gAR0gFZ/4ZjeAtso3EXj7PWuzeZYWu0cVVzHbtLeuxC1OcUmMoloNosJm8zK8S7OVi10g3EHh5jf/wALeU8ypvu0mNL7HksOTHxdryOvwywZRmI9l5zn+aOr1Dc8IMNHhvHNexZTSikbDie03PIiLcl4tmOBdRqvY8QQSPESYI5hZMlodjIGhdTLxP18FLScLFLfVj4s0eFe0sbAIEaTOlklPQgNaBpA+iSVyEtbND2l0pH/AHEeoP6K77CulzwTtbyKzvavEAUqXV8exVh2Vr8FURoZHqP2S8krzQn9kh00eiMEb3Q+PqwOEbqHBVZdB3lQ43ES4kbWW1ukLS3R2vXAafRA4zE8FJnCJcXqOrVDjGw1TcRVI+FwgGHO18Erlb0HxoMw+Ga3v1D1g6n9U3E5oCIYIHuq3F5gXRxC7fZCHEynKSToGg5lbdxQ9XGz0QDKodMKF1bQDRRT5FPQe7FJjqs2Q4antsoyJmpwlWabLTYbFTFh5EKXAM4aTP8AiE99UXREB+E8inUKf8KkD+S7TfZQiZM2gZ2UGIwHGCHQf51RTahhOZVjcX+qtAyPOsw7HsbXFVnzzcXgt/tM7IvDdlqXzBvwyR3m313OsLcV6TXDrzQT2mefgqaT2yk6POe1uVupUixp4muaRofuvOsHh3PLWCSf01XumeCWEHkvHcvoPZiTGsmP56pcnxtIZ3TYFSwjWYlhPyuIDjpabFejY/BMbRe0SWkGTN45A8lkc8ywtcQRsCI5G4hE4HOKtRjqb+HhaGgQIPnzKL03qIwT5l5cTnXEoqmUtaJYSZ5xYTzVfjqBbED3lad9J5HdDfMLNYuoS4gsgzfU39V0sPqsc40mZvayKWwKjXLT16G4VgzN3HhvHDe0C/XZCGrUcYAbrfiaE6vTa096Dz4RaeQ5osmWoX/QSh8qPWP8Mc0fiHvpGOBjQeIm8nYDcJn+LGUfDbRqAzBLPI3H3WK7E59UwuKa9rJ4hw8Mi7SQfCV6b2yzSli8vqvbxAsc2zhdrpAgjzKw5YTauaqxiajP4njuKZ3LXvHqosLoisU7uRbU/bdDUtFlX4mlfkXGHzThaG6wuKvaAuIOMS6Rte2FT8Ol0eT7KwyGpBY4HcGT4oDtJSmg1x1afrZE5RV7jYO32XOU7hH9NAJfL9zeUsTB2HI+Kgr1gNT6KupZgbRHW26kbmQkcTG+Vlr9zki+NM7XrN/LM7oDEVXQL7/spMVXaSeEQCoKnP26IHKui6TREdDzUdLEjn7FPEN10QFXEtBMaQncl3YqmmFMdExufZdbdwjZR4arLet0TRZunwqtC32TMCcRddabJpN0S8so2WCHFTYebV2rRABMn1Q+Q4gOpATBbIM+yPqOA3HsjLAi2267SFk55aNNOm37JzGGFAkNdoo2hE/AJ2KczBHdXZHR3Dt1tZOLSFLSwxalVomCeiiAZlc6xVyTy+gXm9LDOfUe5gktdI89vNaztXiS1pg3NvVWfYTJPwDVIEVDvyabe6zP5Toe6USurZK5uGw1Wq2LcNQcmk90nw0VNmmSto8bmOkEiB0iV6piOFzDTe0FpERtdYLtHlNSi3XipzbmOjlMsK2TFLwZzB0XOhgElxgDmTosxmGBfRqOZWaQ8H5banmQStNXxpojjEB8Hh5tt8/6LJYvED4ji4ySSdZk9T6JnpYzhDmq2STjKVPwDtpEyJUdTBAXGu8625TsiMNVa4EaFFZrhi0UyGkh9KdCYuZPpC6uKKUVKXZlyyfJpEGQOmvTnSffZbTPg40nva8iYFRskAwRBWS7MZNVrvDqbe60gyTwj9ytl2kLBRe2e9vykEIMny5fsUu0ZN2G7gcdC4j6H7qv4YJC23Z/LxWwbm78ZI8bLK47Clji1zSCDF1yYm1gZBSR1Dh4RaUkRNm8dTbUYabpg+w290G3BmmBwO7rdjrbqNUfhmXH86pf05LzJhvLmuLjUpy4xCdRSbH4aueHi5ap7sQDcFCVGQ8tBjcciORQ76Dxp7FaXcVRE7LYO5J4xI0IhUbK9Rp0simYhrt+E9UKkmEHPczmoX0GajxuEhUptEkj1++yCr44vs1sNPO0+A1KbGN9ASdEmTP4g50RBIhWaDylhawzrP2RNB0ldCHxgZe2FFMdqFHVrXjkuHUlHFaIzU5VQa2mCPzaoxZTD5i9oADrDQbLR5XiPjNMCHDX9kVUWmTqbCvgR6fzkuDCPnb1T24F3MKi7C2Pix0UnFyQGJpuaOY85UDMUQrBa3ot+JC4+vDHeH1QZxLtiPRVGc5kWiHHX6BVJqKtlqLbMlnoNXEMpC8kDzJhepYSgKdNrG2DWx6LzHsbUbWxdSpPyAwYsJManotFm/aYCWs4nv0tZo8XJWCPJtjMhe5tj2UaZfVcGt9T5DmvMc57dVHktpfL0Eu8zoFFiMDXrHixFXi/2yYA5Dl5IzLsGaR/Jw/2tbHqVvjhn9f2Icor9TB5hXfUJLgZdzmT+qjwWUMdUAe4SdZ2/deh1aLC/wCUFx00Jtv0C7QyhjHcTKY4t3EF3otEMfGuWxeTJf4qjNM/pGd1lA1CPzGW+nRWGUNpucOJrmHQAkRERHorbNK3C0EB0zsCL9bLNvz57TDpPIODSLeIT7VCmmy8/wAtFEN+FPwxMgEggkzKp81Y8sdMPaBZ2jusjdTYPtEw/wCoOE82yJ8QmY7NKfw3Bly4EeHignBSjSCg+LDezGL4aAtNyfsjMc/CVodUa3jG5sfPmqzCUmswrXNuSJ1Wex+L4nHcei4G06OnSa2XtTOKLDwtaCBpYJLJurg6ge6SKmXyPTKbQIICnN0yqIAUlJ8WXJ9E2s1BZY/AbXoB2olQCgdjI66jzRdQ2sP0Q7i42mPALqyxp9mVSaE6kAO84AINwEkMbPU/oixggbuv4/opQ0AWCFenQXuMBo5bJ4n3PX7DZEVaIMRaE+SU8U4WiOOMQG3IjAhsKTChdFPVSNIAurcdgojdTuTMBQuqTaYbPqpW1JMnQ7bLv9CJ1so7ohIRKuey2I4avCdHiPMXCqeGBASoY/4Lm1DcAwibpEStnoZHJcY6yBwuYB7QWQWxz+qc3EECwhRtF0w1wtzWcxWNDXSGVOEndhsf0VpVxLunohqmIcZmCNIgH6qEqmAuzRnykx4ka8lke2GcsaP9QTBBbzB3HgtlhMqoSQ9jTJ5N15KLN8kw7KctpNkn+1vn7IPbc3xYTyJLRmsposFJgp2YRJMXcSJkqTFcLBPDPr9kQxoEhlvYeSoMThq4s3EAeN11ccVBKMTK22A5n2wbTcWspcTvT1WWzXtbXqW4gz/awR6u1Rtfs5Vq1SPiAj89T7C9zCt8PktOlwspsa8c3XLjzeeQ6Jt/RG4paI+x+HqGiS5xbxk8TtXu5DiOjQjsWGUPlxBpEzJeS4nwvHsrvC0bXIAHIQFns7x7nVhTw4pudvxMBtznl0Q6u2RK+iuPaB5a5rqnxDs4FzLbGP2VH/nlRj+8S9u4d3gfVaHEdlgSOJwNWoQGtY0NbJ1MbCLqTE/4aVAO7VY48jxD9UGXNCOg8cH2ZmpjmufxU2hoi7RMT0nRRVsc1pAMAnQa9LhGZh2Gx9Mfh0g7q1zTbzhZ2t2cxrHS/D1QZmeEn3CRL1EUtBdeDc4Ik0QNpP7qjxQ7x5LRZXRL8PA1a53nMFUGMokOJXKgtm59FXM7pKf+mJ2STtCT0rMsX8NpJuIn+HZTZJixXp8UgEWI3CWHwwq1pMlgFwdCeSnx/ZWqX/1GDcGvaBxUzYPA66THP2WL03p6fuNWXPJeglg5FMcKm0KuGbFruGvSqUX8iLE9DuEUcxbFj7LX8X5E7+hxp1N4T24c7lDnNG9UVhcQHiyr3PCaC4OraHfDCXAnfDvqSn8KK5FuKI2tXPFSOFpUJqSCNEQBz4DRaBfZOp0Y6KMVDr6qZtSRqrRR0s5lUuaYhz5A+UaK/wAMxz3BoFyVocf2bo1BIBa7eND5IMsZSVRCg15PP8jzZ9FwExNuhW/yfOWVgATDp528lmMz7H1GiWw4X019FSYMuoPIfLfG0QkRnKGpDKTPU65HJCCmVS5d2jMAO7w57/ur3B4hlQS0+S1xaatC5WiN1MqnzT4hu42GhFxHIq/vsCoqlKbR6pmObiwZKzA4vLnP/wBPEOaZJjuuNxG/sqg9kw53er1nHU3A6mbLX592Ra4GpTYPibAgwfPZVA7GZhUBH9Syiw6tPej7+61rNEQ4UBZm5mHoyGl7WCYHyzzJ/MULlOYFwdUO7QdhExyRR7BY3D3ZXZVB2kjxkEEXHVZ44PF0XFn9O0/7Z7sa2jZHHNB+SOFFnmuavFMcBmdSNhp6oTLc6LTAphzouRr4lBY3DYx8Q2mxv9gDv/0VNgshzHhHC2m1p3Aieut0rJ6jxEOMV5LHA5g9lU1CxxkQNLBXDu0ttD7KiHYzHON6rWzyBXT/AIf4j81Z5/8At9iFgnzlK5M0KaSpItKnaki/3Q9ftOSCBuDv0Qjf8OXfmcSfD9Suf+hPhgul1hOgGip433YSyPqi07LYeKBJ3cfayoc3oj4hEj+bFaPs+78Fzes+oBWWzh/4hSV0hwC7DnmFxQVHOnRJFxAPXm0gLDQKfG5lUoUnvpt4ncBjeIIvG8CVEdUU+3Aet/A2WiWo6M8FejzbB46rVxM1Xuc4h2pPLYHSyt8RjA3X2TO2GTOw9RtakO5O143g9NYQDsZSMEzz0MrkZFPlTZtU01okqvkOcyXwJgDrGy7l+PrMcPw3cO44HDpayP7J4mcYAAA0sOvQSFv67OJjmzEiNk/Di8p7FzkZhmM5hObiwg69MsJaR3gVynWtds/z0WxLwZ5MJq4y1gonguuEO/MqTZDnQ6NFDgM6a50QGjY8/FWq6BoPL7y3zCnpneIUVerTbdxA6oGrnDXFvC9obN9yfDYKyGwy3E06Ym887fwIl2ZDZzvVZmliWu39kU0CE1RBsv6eai5m/mZ/RVXaDBjFNmQHt05EcihLTK6zERoVJQUlTRalRnsF3CabrEGNbjorPA5sGVW8AJaCOJwOxtHVQ5hloqVvihxkgBw2toUZhMKGBwa0EO1k/wAhZoYZp0hryR8m8ZiAGh1o2IvI/RKnmDT+yx+Uis2Wuj4e0Ok+Gis2VIWlRtCnRpKeIB0QeMkXklp9v2VdSxBmysMNi+apoiIm3Q9XCt4pLQTzgSj34eLjQ+yhqkgoA1shFJo/K30C6WjQaJwPJchSiUca26dVATmAzou1NVC/BFTpofH0+4//AIn6FFU9UqzCQeoI9lCjzXs1U7pHQH6j7LM5sB8Vw6/dXmTuLarm9XD34h91VZ83gqAwQCdbRzWddGkp3VRK6n1KHESRofBJFUSUeuPPeIRbLgg2t9EUMM3kJUdbDB3Q801zTM6jQHi3B9MsdcEeiwGZUiHmlBLgJGgkcwtzicI5t9Qsz2iwzXlpMyPlI26EpGaHNaDhKmUmDFajWa8CC2/iORharD9oHPNxwOHofArN06dQAD4kgW7zROvPddo0XAkl7nTtaNeQSYSlBaDklI0mOxnHBdwyN7XWWq5t+IW8NUN6iB5QJjxRopOOxKnGHItCZ7rfgW4L7KktaSDwlxk6jSZRNTCFwhjR5qyZTjafIqYVHbMPoic5MkYxXkz1TJXv+d5iNJNvBWOByakAI/hR5e4/lKkohzbFv0TMeTdPoCeJVoLp4YABShh0lRtrtjQp39V/tJ81p9yP2L9uQ8UpTqdC901tc/2+6JpvJ/Kq92P2X7bJGMHJE04OgCgY0k8lPTbNphX7kQuDCqbNkSzCIQEjdEtqu/u+iF5C+DC2YXh81K2nawQAc6ZkqRtY8z6oXOwuBZNMCCLFAVXfDMOI4DoTt/tP2KjNSeZXHQdkNkUaJ7GIKaXgbqTD40CGnTY/Yo5rweSspsreLkT6FcNTSx9CrUrhIUollU+q46Md6fql8R//ALbvYfdWspj6ilE5Hj2a4d2HxTuIb8XOJkR9EJim/EYZ1Fwtb25Y343FAI+GT5i0fRY/BuEydOR2WWdpmlO0Uz3uaeGNElpX4ilN4/nkuqWgOJ6NkGc0MQ2YhwNxM+atvh0f5Kw+DxzKYhjWt8EZ/mJPJa4rWzPJ29GrfSoGxaD7qtxOTUHHl02VU3HHopBjeqLiigk5DS5WSdkVPkNEqeOPNF08aNYQ8EXsE/yVv8/RRVchO0K3bXnp1RDIU4lGdPZ52yZ/6dfOy1JMJxcBdSiGUZ2ffynxsrCpkBNMg/NqP0V613PVOebKNETowdLBdPI80Q3BhWubYXgeeT7jo7f9fVCAFKcKGp2D/BAKlYdlKGFdbSVEGQnU6Jm6eGrhJRoskc1PYLrgUnDoisocBaV1NB05JwVEOhy6Wz4psDRdlQsjqNsp8FigHcLvIn6FRON01wnZQpqy5JiUnPuVWYavBgnwKOAN5lEA1Q55N1FUETB2XdBzldbGhCtFHnHbmpVFV4IdBADDFuGxN/FY+liho+zuca/ovacQ5rw6W8QA0jiPUlvJYLM8Kx7ncIAE/KGjRZ8mNt8rHRnWqMocfFrpK+bl45H0K4h9p/oFyDW/Mi2riSdHsz+AlmilCSSYiiamih/PVJJEQsaGg8kW75guJKiBjfulskkoRiCkZv5pJKmUA5v/AKLf+Q+6rWriSqQyHRIPlTHfdJJCGdOv86qRui6kqIIbeKe3dJJWQ7CQ0SSVkOnZcKSSohxqfskkoWQVdFY4M/ht/wCKSSJFSO1dQhs4cQ0QdwkkqZI9gNYwGxbvbW2Wc7Qj8YpJKi5AAcea6kkhYSP/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4.bp.blogspot.com/-1D4dU5-OrnQ/UUL9g2W21QI/AAAAAAAAA9o/xpZNUjuBcXU/s1600/La+ad%C3%BAlter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2132856"/>
            <a:ext cx="1901314" cy="194421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t3.gstatic.com/images?q=tbn:ANd9GcSGjm5jOb_Fp0y9HwKg6r6Xs0sLR-jWuEsMJqtYNFweXjJV7O1Xi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5505" y="2132856"/>
            <a:ext cx="2076775" cy="194421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t3.gstatic.com/images?q=tbn:ANd9GcTilGJMj2Iae5fUM4wKTDW_lDncS7KCN4I2ySiyJu_JEmeNBcS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4016" y="4221088"/>
            <a:ext cx="2676525" cy="171450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039544" y="6093296"/>
            <a:ext cx="3996952" cy="830997"/>
          </a:xfrm>
          <a:prstGeom prst="rect">
            <a:avLst/>
          </a:prstGeom>
        </p:spPr>
        <p:txBody>
          <a:bodyPr wrap="square">
            <a:spAutoFit/>
          </a:bodyPr>
          <a:lstStyle/>
          <a:p>
            <a:pPr algn="ctr"/>
            <a:r>
              <a:rPr lang="es-CO" sz="2400" i="1" dirty="0">
                <a:solidFill>
                  <a:srgbClr val="FF0000"/>
                </a:solidFill>
              </a:rPr>
              <a:t>Las dos </a:t>
            </a:r>
            <a:r>
              <a:rPr lang="es-CO" sz="2400" i="1" dirty="0" smtClean="0">
                <a:solidFill>
                  <a:srgbClr val="FF0000"/>
                </a:solidFill>
              </a:rPr>
              <a:t>van </a:t>
            </a:r>
            <a:r>
              <a:rPr lang="es-CO" sz="2400" i="1" dirty="0">
                <a:solidFill>
                  <a:srgbClr val="FF0000"/>
                </a:solidFill>
              </a:rPr>
              <a:t>de la </a:t>
            </a:r>
            <a:r>
              <a:rPr lang="es-CO" sz="2400" i="1" dirty="0" smtClean="0">
                <a:solidFill>
                  <a:srgbClr val="FF0000"/>
                </a:solidFill>
              </a:rPr>
              <a:t>mano, el diezmo y la misericordia.</a:t>
            </a:r>
            <a:endParaRPr lang="es-CO" sz="2400" i="1" dirty="0">
              <a:solidFill>
                <a:srgbClr val="FF0000"/>
              </a:solidFill>
            </a:endParaRPr>
          </a:p>
        </p:txBody>
      </p:sp>
    </p:spTree>
    <p:extLst>
      <p:ext uri="{BB962C8B-B14F-4D97-AF65-F5344CB8AC3E}">
        <p14:creationId xmlns:p14="http://schemas.microsoft.com/office/powerpoint/2010/main" val="3944241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034"/>
                                        </p:tgtEl>
                                        <p:attrNameLst>
                                          <p:attrName>style.visibility</p:attrName>
                                        </p:attrNameLst>
                                      </p:cBhvr>
                                      <p:to>
                                        <p:strVal val="visible"/>
                                      </p:to>
                                    </p:set>
                                    <p:animEffect transition="in" filter="barn(inVertical)">
                                      <p:cBhvr>
                                        <p:cTn id="22" dur="500"/>
                                        <p:tgtEl>
                                          <p:spTgt spid="103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32"/>
                                        </p:tgtEl>
                                        <p:attrNameLst>
                                          <p:attrName>style.visibility</p:attrName>
                                        </p:attrNameLst>
                                      </p:cBhvr>
                                      <p:to>
                                        <p:strVal val="visible"/>
                                      </p:to>
                                    </p:set>
                                    <p:animEffect transition="in" filter="barn(inVertical)">
                                      <p:cBhvr>
                                        <p:cTn id="27" dur="500"/>
                                        <p:tgtEl>
                                          <p:spTgt spid="1032"/>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36"/>
                                        </p:tgtEl>
                                        <p:attrNameLst>
                                          <p:attrName>style.visibility</p:attrName>
                                        </p:attrNameLst>
                                      </p:cBhvr>
                                      <p:to>
                                        <p:strVal val="visible"/>
                                      </p:to>
                                    </p:set>
                                    <p:anim calcmode="lin" valueType="num">
                                      <p:cBhvr>
                                        <p:cTn id="32" dur="1000" fill="hold"/>
                                        <p:tgtEl>
                                          <p:spTgt spid="1036"/>
                                        </p:tgtEl>
                                        <p:attrNameLst>
                                          <p:attrName>ppt_w</p:attrName>
                                        </p:attrNameLst>
                                      </p:cBhvr>
                                      <p:tavLst>
                                        <p:tav tm="0">
                                          <p:val>
                                            <p:fltVal val="0"/>
                                          </p:val>
                                        </p:tav>
                                        <p:tav tm="100000">
                                          <p:val>
                                            <p:strVal val="#ppt_w"/>
                                          </p:val>
                                        </p:tav>
                                      </p:tavLst>
                                    </p:anim>
                                    <p:anim calcmode="lin" valueType="num">
                                      <p:cBhvr>
                                        <p:cTn id="33" dur="1000" fill="hold"/>
                                        <p:tgtEl>
                                          <p:spTgt spid="1036"/>
                                        </p:tgtEl>
                                        <p:attrNameLst>
                                          <p:attrName>ppt_h</p:attrName>
                                        </p:attrNameLst>
                                      </p:cBhvr>
                                      <p:tavLst>
                                        <p:tav tm="0">
                                          <p:val>
                                            <p:fltVal val="0"/>
                                          </p:val>
                                        </p:tav>
                                        <p:tav tm="100000">
                                          <p:val>
                                            <p:strVal val="#ppt_h"/>
                                          </p:val>
                                        </p:tav>
                                      </p:tavLst>
                                    </p:anim>
                                    <p:anim calcmode="lin" valueType="num">
                                      <p:cBhvr>
                                        <p:cTn id="34" dur="1000" fill="hold"/>
                                        <p:tgtEl>
                                          <p:spTgt spid="1036"/>
                                        </p:tgtEl>
                                        <p:attrNameLst>
                                          <p:attrName>style.rotation</p:attrName>
                                        </p:attrNameLst>
                                      </p:cBhvr>
                                      <p:tavLst>
                                        <p:tav tm="0">
                                          <p:val>
                                            <p:fltVal val="90"/>
                                          </p:val>
                                        </p:tav>
                                        <p:tav tm="100000">
                                          <p:val>
                                            <p:fltVal val="0"/>
                                          </p:val>
                                        </p:tav>
                                      </p:tavLst>
                                    </p:anim>
                                    <p:animEffect transition="in" filter="fade">
                                      <p:cBhvr>
                                        <p:cTn id="35" dur="1000"/>
                                        <p:tgtEl>
                                          <p:spTgt spid="1036"/>
                                        </p:tgtEl>
                                      </p:cBhvr>
                                    </p:animEffect>
                                  </p:childTnLst>
                                </p:cTn>
                              </p:par>
                            </p:childTnLst>
                          </p:cTn>
                        </p:par>
                      </p:childTnLst>
                    </p:cTn>
                  </p:par>
                  <p:par>
                    <p:cTn id="36" fill="hold">
                      <p:stCondLst>
                        <p:cond delay="indefinite"/>
                      </p:stCondLst>
                      <p:childTnLst>
                        <p:par>
                          <p:cTn id="37" fill="hold">
                            <p:stCondLst>
                              <p:cond delay="0"/>
                            </p:stCondLst>
                            <p:childTnLst>
                              <p:par>
                                <p:cTn id="38" presetID="45"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2000"/>
                                        <p:tgtEl>
                                          <p:spTgt spid="7"/>
                                        </p:tgtEl>
                                      </p:cBhvr>
                                    </p:animEffect>
                                    <p:anim calcmode="lin" valueType="num">
                                      <p:cBhvr>
                                        <p:cTn id="41" dur="2000" fill="hold"/>
                                        <p:tgtEl>
                                          <p:spTgt spid="7"/>
                                        </p:tgtEl>
                                        <p:attrNameLst>
                                          <p:attrName>ppt_w</p:attrName>
                                        </p:attrNameLst>
                                      </p:cBhvr>
                                      <p:tavLst>
                                        <p:tav tm="0" fmla="#ppt_w*sin(2.5*pi*$)">
                                          <p:val>
                                            <p:fltVal val="0"/>
                                          </p:val>
                                        </p:tav>
                                        <p:tav tm="100000">
                                          <p:val>
                                            <p:fltVal val="1"/>
                                          </p:val>
                                        </p:tav>
                                      </p:tavLst>
                                    </p:anim>
                                    <p:anim calcmode="lin" valueType="num">
                                      <p:cBhvr>
                                        <p:cTn id="4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96144"/>
          </a:xfrm>
        </p:spPr>
        <p:txBody>
          <a:bodyPr/>
          <a:lstStyle/>
          <a:p>
            <a:pPr marL="0" indent="0">
              <a:buNone/>
            </a:pPr>
            <a:r>
              <a:rPr lang="es-CO" b="1" dirty="0" smtClean="0"/>
              <a:t>Menta</a:t>
            </a:r>
            <a:r>
              <a:rPr lang="es-CO" b="1" dirty="0"/>
              <a:t>. </a:t>
            </a:r>
            <a:r>
              <a:rPr lang="es-CO" dirty="0" smtClean="0"/>
              <a:t>En </a:t>
            </a:r>
            <a:r>
              <a:rPr lang="es-CO" dirty="0"/>
              <a:t>la Mishnah, esta hierba no es mencionada como planta que   debe diezmarse. </a:t>
            </a:r>
          </a:p>
        </p:txBody>
      </p:sp>
      <p:sp>
        <p:nvSpPr>
          <p:cNvPr id="4" name="AutoShape 2" descr="data:image/jpeg;base64,/9j/4AAQSkZJRgABAQAAAQABAAD/2wCEAAkGBxQSEhUUEhQVFhQUGBYYFhgVFxUWFxsWFRUWGBgVGBcYHCggGBolHRQUITEhJSkrLi4uFx8zODMsNygtLisBCgoKDg0OGxAQGywkICYsLCwtLCwsLCwsLCwsLCwsLCwsLCwsLCwsLCwsLCwsLCwsLCwsLCwsLCwsLCwsLCwsLP/AABEIAM8A9AMBEQACEQEDEQH/xAAcAAABBQEBAQAAAAAAAAAAAAACAQMEBQYABwj/xAA8EAABAwIEBAMFBwQBBAMAAAABAAIRAyEEEjFBBQZRcRMiYTKBkaHBBxRCYrHR8CNS4fEzcoKSwhUWF//EABoBAAIDAQEAAAAAAAAAAAAAAAABAgMEBQb/xAAyEQACAgICAQMDBAAGAQUAAAAAAQIRAyESMUEEIlETMmEFcYGRI0KhscHwFDNDUtHh/9oADAMBAAIRAxEAPwD1iFsMh0JjEQAkIGdCAFhIZyAOQByAOKAATANrUmxDzWqLYwg1IDsqABc1NMQ08KSAaTGFCAEhAjoQAkJgIQgAYQIEhACIARMASgQJQAJTARMC1VQzkAC4gaoGiHV4nSbY1Gg9woPLBdtAV3EuaaFB7Wvd7WhF1Tk9XjxySkwcki2wuKZUaHMcCD0WiMlJWhrfQ+EwOhAHIARACtaiwHWhRbAMBRAMBIZ0IECQmA09qmmIYcFIDgUDCQByBAlACFAAkJiBKAAJQAiAOKYgCEACUwEhAFqqhiPMCTsgDzjm7jtSpmFJxDGmDl1MLlerzykvY9FMsu6Rk20adWDLp3Mlc+oSKGr2DjsIWxJzA6Hoq5wcHslF2qJvCTVptPh1nSdtlODml/hyr8CfKMm0zSYHnCrSYGVGFzwbmdlqh+pZMa4SjbXn8FsMz47NdwTjtPEjyGHDUHULqen9Vjzq4/0XwyRl0Wi0kggEgDDUgDASGEEgFSAVIQkJgC4JpiI1RqsQDJKYxcyAoXMgDpQISUAImIFyAAQAiAOQAJTAQoAFMC1VIFRzPivDomPxGPiqs0uMCGSTUdHm2GqtDnNJ1Oi5GGcXcW/JkaVELGYbw32Hlcs0ocMnEknyRNNIOa1hHtbq/JBScYEVptpEKjhzSc5syB81Qk4TaLErjZMxwdDXsAJGoVmdNNTiVRbWkNUsRVoE1W+UEXjaVnTzYpfUjqyULjOy/wCUObyHeHWMtJs47HofRdD0Xrmnwy/wy2OepVI9HpkESNF2bNQaQxUAdKQBAoAUFIQqAEKBDT2qaYEZ7VNANwgkIgBUxHIA5AhCgQhCABIQMRAhCmAJQAkJgWipA8/5vqOqVnNJORkEAdeq5nq7lJp9IzZ5NujO+BTc3MRfSd5WP6ePhyKZrdIf+4tc3LJ9JKlL06ku9j+0Ypth4a83Giqwv/EqXZPj7bBx+EaaupiLhKeOLytfyRg/bQuNpsZTaWk+t5RnhCPGiMNM7Cua6xJLTsrIKM9eBNN7ZED20XupkQJlpWdy4XF/IrVG65c5qDWtpvGls0/Cy6fpPXqcUp6Zqx5lFUza06gcAQZBXTNISBnIAUIEEEgFCQHIECUwGXtU0wGHNUhgEIGcgBUxCwgQkIAQoAEhAAkIEDCAEhMDkAWcKoDz3mWoG4l8mxAlcz1LrK76M2btmXxNM05IEsJkLnSUoV8WUJpO2P4bFMeRGo2WiOWM5aHSZJ4jh87Q9ntN0hRzw6yQ7HF+GRq1QPLHmx0IUW4ympfgFqw8TTpkAASDG9kZIwc1SIryR6+EEh1I5Xf2nT/CJQXL2OmFsHEPLXs8QNzXgqm5Rye+rEl7bH6lRhGcWeLwN+sqeSWN7/zBHujV8n8yCRTebO0J0n0W70PrOfslpmnDPi+LNxTeHCQQR6LqGsJAHIAUJCCCAFSApeJcy4ejYvzu6MvHc6KifqccPJCU4x7Kmpz7hgHF2dpBAAIHmtsdLKlfqOPen/RH6sKuyv8A/wBEom/hPjqDP/rHzSX6mu+DI/8AkRLrgnMFHFz4RMjUOEH9tx8Vr9P6qGb7S6MlLotFpJCgoAVAjkxCIAQhAAlAAlAhIQMGEwLVUgefc8tJr+UCQy/quZ61OUtfBmzraZm+G4susbbQVnwvkqKpdWDisPSc64LXD+2ypcYSnXRBLQ/QwrqZBZUMHZwTUJY5VF/2Cse4nSyNFRoBgy8d9wpZE8bUkWp+0YxX9RrDTgaemqry3OacCEemQq1QsJa4XH8lV83BuMuxVoDFNbVy5ibRfdRlJTyr9iKXY/hi1hgXkRJ1VsYxjKl5FflEPKaVQ3tq0LNkTTrpony1Ztvs55kL3uw9Q3uWH9R9fiux+n+plP2T78GjBOnwf8HoJXUNQiAFCAM1zZzjTwfkA8Sru2YDRsXH6fosfqPVLFpbZCc1HsxfG+eKuKDqdMikwNGb8zoBcJ1AmR2WDN6yU9LSKMuVrSMvQrVKkT/TA1c6/wDuVlUbfZnaS2LiGwcheH0pkCLzB1+CJKMNRYrF8Z7yGNOVgtHQdAoylehUzS8uYsUq9PJGUEAxvm8p+Rn3Ba/T5VDJGKLsMqn/AKHppC9AbkAUwFlAjpQB0oEdKABJQAJKABJTAGUAW6pAxnPeDc0iuAS0CHRsOqw+si1/iePJRmV7PPcXQdn8Sh5mm5G8rmJStuHRmUtUxvE40hzXVGlriL2UeTWS2gVNaLB2Ja7IQ6xHzVkpRlku/ARuiZhK/wCF7gQf0T7XGTFbR2OwTadMFroaX/A9CqsmJRqnqy1VxbQw+uRGh9ynzcWvJVXwRcewBs0+oJb36LNkSU7iEemQcS5zcpI10PRQan2xeND1SsCGl3mg2+CjybeyS+3YLXFlVlakctwddCP5Csjl4SUo+NoE72e28Jxor0WVBo8A/uvT45qcVJeVZ0IS5xslKZMyPOfODMPTeyg8OxEhtrhknzEnSQNuqx5/VRinGL2QnJRX5PJvvbqtQl77H2yTJPUX3XHlt3IxbltkfGYem17cj3ZdwTMnv0U5tf5URU3K7R2OrMMGm5waD5m7e47a6J1Hwtijd8WgKTM8tZYggjXTTLfe/wAlW++hR099FrhGBoDHUXF22tx1kGFKONp+6NhZIwPEG0sW0VJZTBa4hoDjAFmjrJA+aljrHl5PSvwWYa05Po9kwmJbVY2oz2XiRNj7xsV6HHNTipLpm4MqYxCmAkoEdKAEJQAMoEIUACUxgpiLlUAZ7nYP+7y2S0Hzgf27rN6rl9PX8/sV5r46PM8XVNIhzP8AjdpGy49vG9dMxt6HXYplQZXgOtoVN5YtbE1Whj7hRcC0HI6ZBBsorHCf4Y+hl+Drs0LX5biNT7lCUJJ63QlsscJi/EaaVRjgHWuN9jKfJy9sl2Sg6dFcHFhNN5ILf5KyvlF02SlFoN9YsOoMnbshS4ye7Ir7WR31r+a4Ox/VRTt2yD+RnE4ezQwiJOqcatln+UKjQ8pl7dPfZKSX3Ih2zfcjcfFNjKL3At/CRsSdD6XXY9F6pJLHJ/t+Pwy/Bl4+2Rec382MwQDQM1RzcwEwADIBMXJJBgeh9+v1PqfpUkrbNtpdnhOPpVYJIAJIkF3mjqRtsuYqvZllJcmn5BONpsZ4ZhwmSdDm6g+9CjLuhShK7Q3SqNgx5puM0HT+FJp38FTT/YkVMQ2oS0AtaYABM/6An5KO1tkadpvY9QLGD2yBvAv6yZUfuewdt2kOHjcDKDmOxm6s99UxODon4GA0FzpeSLe0b6R0OgVC29f0FeD2bguFNKhTYdWtE9zcj4kr02GHCCidFKkkSyrBiEJgJCAEQIRAAkIAQoAEpgCmBdLOIF7AQQdCgDy7mPh/3So4PjwKh8kbTqIXJz4libv7X0Y8mNxdmWe9tB8tMsfoTf3LDF8ZOipbBbXaXQTA296kmn9wNMfpYmSWtNxoVCFta7B6JOF4pUafMbgojmmn2NEnjOH+8MFRkeK0f+Q6d1bkrIr8lsXzXF9lL+Fsi9ysDVdCppIaxMwCRpZOJWBiA4NaW3uZhShVtMcfs2N4dxDhI16pySa0Qqtk/BeUnKSbn3JcXLrRZwbbQXM3GKuJrB5YGtpsaAXRFpymdS4kk+ll0suR5HyevBqk+vwZV1QudNQGBc9COnTVRpJaK0k9pkZ72k+yA3oPqp+6uyW/kPF1btDNIiAN9f3SirtyFjTkt9k/hmEbHnkud0MEdtlVKVul0VTn/wDEfrYOi1/nDjYES6513Fk3Jp6WiCnNx0FTxVKmXZaYaHaSAbEXF0rbdoi1OS32TeUB4OIp1X0jUYDIl0AXs+4Mx0VmLLGM1KrNOPJDkr7PbWcRpGYqsMfmGgXcjlg+mjTa+SsbzbhS8tDzb8WV2X4/VZ36/Apcb/8Aoi8sE6suaVVrgC0gg6EGVrjJSVomEpCEQAiAEKABKABKYCIAuFQI5AGc5x4EcSzMwAvYDDXaOHT0KzepwfUjrsqywclo8lxWJb5qVWlkc3VpEH+eq4uTlFpONUZFfRDFHDvgtLm9bqblG/gFa0OYjDtsabyHC191U5QS0Ca6Y4/DVcofLSRqAblEsaStgvix7A8RqU/aY4NOhF0vdFaHxadokccolzRXptNvaERb+4BEo8lyqjT98eXlFVQxAcOoKolBxM00+zqzizKBpf8AVOPu2Oriq/7sWjXE+fT+aJ8LElZ1Z4a/yyRcvBGlrA/lWiEVWvBcopun+5TcQxubNlJyyJLoPU2A93xV8I72ixLuyvqVibCTtdWKKXY1CmNkFtyb+myl3pD09FlhXloBdB6gx8PXVUSq9FUl3FDeKxTQQaYh03aCT8OnuU1Hl2EIN6l/YBfUrQWj0udeydRh2FQx3YGHqQ6an4T7OunUIlF1URtaXHz5Lzg9Ko8gzlpatDiTPSPyqicF47ISjxV+S1xeJe1+QNJ0uPZM7yoU46Fyde1bOp+IQSco7m8e4KLhJ2JKV20TMO97fOHQBMlriDb4JxhNLkn/AKhyrS7JD+YMa8jLVgNBhoMEwCRJtmJ03/VaoZ82RVzqix5JrVltwfnqo0huJYTOhAyu+gKvx/qGTG/8ZWvwSjm+TbYHH06zc1NwcN9iO42XVxZYZFcWXJpq0SFYMEoAFMDkAW6oEcgBJQBl+deVG4ynmYA2u0eR2k/ld1Co9RgWWP5K8mPlvyeN8d4PiMIQa1NzJsCYLSfQjdcqfp549SRQl4kNYTFAD83X6LNKLTITVEnD4iXWMd9FW4kCYMTVbeJHpcJ3NeQJ/D+Il1ie4KrU5xdt6LceRxdopuL4DwX+Iz/jdr+Uq9NTVIuyRTVx6AIzZD1B17qnq0VKKaREx0D01M9Mu3zCuw7Q4Rasr85DZz3fqdoEx7/3WqvFFqWiK6CInyg39TZTWiSYLXOJtpB+Gv0RSQIcwdIzmPcfv/P9rJJVQ5S4h1sMLHN5dO3oZJSjN/GytZN1WzqNJkEDfef56IcpXsrlOa3/AKDTseYiQIiI9FL6SLforsaDTUdOpOn87KTaiqGkoRr4NHw0uDWtBhrRE/ssU3bbKJXk/Ysa1MkZmP0EkEbC8CEKCrTDk468DP3oFjoMm3fUKKfaYpTqS4kiiXupubEAixda6acnpdEeLuxqkysy5GYTsZ6/JOmlaByV7BONsW1XAiZaBYiPzC/X4o58lSRLXfkewfHXYdzX0HEG8hxkH47einhySxu1pjxzqTZseD/aC10Cu0CfxM+rf52W/F+p7rIv5RbHN8o2mHxDajQ5jg5p0IXVhOM1yi7ReurCKmAiYFys4gUwOAQFCoGVnMPBqeLoupVBY6HcOGhChPGpx4sjKNo8AxvCXU6r6ZN2OInsdVw5+1tMzTddjrsJUa0Os4bgaqqUPJTcWg6eLLRLT3BVVeBE7D1aVW+bI/5JPHGqbFuyyZSMZXw5h1VFvG99F+LJT30V3FcL4QaAPJsVa1uzRONRpdFHxAaxfy2Hd11owvRCL0VT6cgf2tn3mZhalIExaGGmemsi/wDpKU6HyJVDD5RmIEDSdz09QqpTt0gi7ZFqYi9pjc9e382VygT432R34txBAsD1HTRTUEti+nG1IivrOOpt02VqikWJIAap+KH4NPwbDloFSCXkW2AJGl94/Vc/Nkt8UZZPl7V0S8Qx7RnfEAxAPXrGygo3dEXPdD+FqOsSQG/qoFbjKW2OswTMv9Jwa7q6/wA9vcrKT22F8HY1h8VFnugixv0KUe68FjZLdXtYkT62Uck7VIorlIEGmTDmMJO4F/8AacWlp7JSpvQwMSwzTexpDZvEdiCNFJexhJ2rIxwwJOQgN2kmVXz2EJurNr9nLa7ar2mPCDZfrEn2SOp+k+i6X6fyWSo9eTRgvfx/yehFds0ApgXKoEcgYiAFCAOQB5nzny6W1XVBZrzIdtO4cuV6v07tzRjzpp34MwcI9l7RuZt3XNlzj+ChDmRrTLmNdO6nSjqSsTkxl/D6NQy0Fp9NFBuL1Cx38kvD4ADWo7soyxQfbHyROeWPbkIttKqU4X9Px4NmDL/lZisRWpMJac5vY5QB29paIwk1aKnK29efkjMoMd7LmzOlwdNgQrJSlHsi3WiTQwEAl4gDWRB9yonm3USULfZDx+KDjYwBp2n9VfixuK2X/kqXuMRmFpWtJfBJEapUMqxRRKrGSVMkWHB8JmcC6zReSNegHVUZ8lRpdlU5KmrNA+sREaHRYEkZ5T8IfZiY9q5OoOiUY2+xRgu5CNySTlkmNzbspc3VUEp3X4CYG5pvfaZHdQ20RrVsk1mNc4FwbOsx+p93yVzkvAroWsCTLGiPTSesqh7lZCFpAHAvcBJDSPf/AIVkU2qom3qgf/j2FxzOO1wbSpxg7psV1GxamDpv9h2R7bayDCfGNVf9kZScXa6I+B4tVw1ZpzEZdIOo69vRELg+UOy6MvapRPZOBcVbiaLagidHgGYcNR23HoV3/TZ1mhfnya4y5RTLBaRlwFQI5AzkAcgDkADUYHCCAQdikFGD5u5Taxvi4dron+pTbcQd2jb3Lmes9DFrnBfukZsmFJcomMo4UfgqW3a/b9lzWtaf8My0SKbKrPZALeoKcJZIR0v6Bq2PtBcPNAM/z3+ijO5KnSb/AO/yS412NnKBq2d9Z3uD0WKaSjrsSbMLi8Rmc4gAtJdA6ibFdSEaSvvRc402J4WUBxIc06DS3peQUcuTpKmRu3SRJwuMdWDgXQzv1MTB1E7WUJ41jadbJ8nDTKfiNI0nFrhDtiLgt2InbstmP3JNdF8N9EJ5tr/vorUTQAaTYCU7od0WeA4DVqkeUgdSCI+Kol6iK0titt0kXNbhtRpDAA1rQGjMRJA3gLJzW3LtlTgyScKfDyh7c06wfkq1XK2iLx07YxU4Y5ozOqiJiYKnzXXEjroewmBiD4k7QB/lRk3LVCUVdEhnBSb+Lbt/lSp1dL+yDfyDhqdMOyuc7MNnQO3dVbl+xLimrQ8/CPzFrKhsL2tGwkK36bjpf7kHdciO2lWBMQ6J0P7qPLdEfF+AA95BaWkHrBRyryJ+6qGw6mJnM4n1t62Uou+x14Oq4qk9uUtAj2TeQfRWQaiuhPkto1H2ccbFOp4LyAH+Uf8AXq36j3havR5fpzp9M1YZe7j89Hp67hoLlUCETA5AxEAKgDkAcgCh5g4PhSx1WtTHl3bZxOgAI3JhUZsOKauaK5Y4PbPOXtDTLAWscbS4uMSBedQuFNxtcPar77MMmr1/+gYh1yAZIuI/T06qOWStxi7a2qIu70R61cTmMnUOmIBII2Czzm5Pl5/5Fu7MbisFkkXOXQkESDofX3LdDLy2aORVPwlSsYYJaPhK1LJDGrky9ZIY17i74ThH0CGvPhmRP4iReHQDoI7rLlyRyO1v/SjPlmpu1sXmOkSBnAZlJALSIcDB8omYuDHqpendNpbJYddGdc29p9/Ra09bNKfyXnCaZotzOEOfpIuADHu/0smf3uvBGUtlm3HGRLvmqOAu0M46oQ7xGgkH2h09VKKVUKOnT7HKVXNe0/yyi0OyybUBbkiQdZ/RNPVIqaV2yLX4SWHNRPdhJnuP2UpfkhHJ8hcOxoIjMZ3mwn0UWuOmWSpLsn4rDNrEWgjR2/8ApOW5VEpcJR2ytw2MNN5a/wBx1BGxCjH2u1/JLlcdFg3EtLp0Hx/gUnOMpX0KqjRwqRUMRlO8j+DRNpRyWvIQVwGuJNEjLlM7EXKM8Yp2imDqX7jFAUyf+Mz2iP3ShxemT86LDh3LxxFX+i0gggufJDWm2sG59Bcz71sjgWT2xLcMJSprpPs9aA6ruRVJJm5l2qRHIARMDkAcgDkACSgDAc28dNV7qTYDKbiDe7ni0noBeP5HN9X6juK6MvqMle0y5EAONy20OvbUSuZFJQWSW61RmviDSrgPBve0HYHcQofXgpKa86f4IbbI9T8QDTlJ6R8QsspfAcSJjsBLYgkG4B0zRr81LHlp2/8AqNMXwjbIvCsTSZLXjwqjCCJMtMiDA7n69VpnCUvcnaKZRtWmTMZTbUAbnDXNEte0XLrSLm99QDsniXa8EIuio8QvzU6skg3zRZ0AWjaIKslcVoviqY1RwVMEeUW3JJv70nlnRYpMPFAOEHUad0QtDWlZXGqOg7q7iWNE7CYsBsGDNh23VbWyl7dsSrgSxniMOYT7O46kdYUk+X3Appyph4LGdRFpvIN7ggHb91GUOISj8lrRx4DTe9gevqoJ1F/Iqv8AYXFcPZUGamBnPrY9x6qXF0qIKbiyvw+PdTJBDg/dp6+kofLuy7JOWRW3ZLGPztHiUwGzEkXkjb11VU2/BVxXJMMcNa7zNqkd4IU1DXaFLsGrw55dHiXjca9lH3J8WgX2i4bB+fID/UJA89gZPXZLi5PiwxxUmuP/AFmzwHJVV0ePUaxo1bSkvPoXkAD3Arr4fQzX3Uv9zRD0qTuTs2ODwjKTAym0NY3QD9fU+q6ePHHHHjE0jymBdKgiImByAOQMSUAISmBXcexvg4epUGrRbuSGg+6ZUMs+EHIT+Tyw4oeZ0y9xkzqZvJXm/r1Fy/zNnPcmxk0xLZIJcdr90voU05bt9ENI7FlodAMCdlH1KgpVHoWhcQQ6MvY/voss58not4PvwPtaRGsyLGRA6T/NVb9B0n5/4I8tkLmHhtKu3M0ZS2YMgnXQjYfurYN41yh9vx5HzUZWjEYWtVpvjM5oOrZt3g2W9uPG0Wy4uNouMTlIzOcS51gfKLCP7QJ3CyvJOTKcbfgh+N0U68mivKEJugJNpAPw7XEmPN66dbhTUmtA5tUhtlQEdkNUKSp2WNHF+zBiBHvO/wCnwVbWivj5HsXhKdUZw7JUEA2kO91vipKaS2EG068EI4evTNmFzdZbBsd+qdRkr6LOUf2HqDq2bK1uW41gEHpc2BlJfTSqRZi+motTRZGnVGV2djiRebCd1XNJvkUNxukqQbx4zCyoHTq2Is6+/RPnWq/oi3VMTgHA61YP8JhqGm7K8eI1jhIkGHEWPUdCpx9Pky7iv4L1j5xuJoKHK2MdE0Wtjd9Vun/aSVbD0Obyv7Yf+PKqtFzw/kkgg16oI/tpiNNs5vHYA+q24/QP/O/6Jw9PGLt7NeumlWi/yIUwBKYF2qCJyAEQByBiIA6EAZLnjijQ0UQbmHPjpsPjB9yw+uzqEOJRnnUa+TC0nGXOgEEbmPkuN6ZJqU5IyW0iLSfLiWNggG+ohVc6d40QSvsF9NrSM9ybwOiUoONcmBNwVQkemyWHG5O14LFJ1THa1WwPXbRbXmuNlbXwQ6j4acw3zEiLAzaOkwsySqpqrYn0UHFsOKrWvb7ZkdBDes6q7HJx7JY58X+CDVeXEN/tspRSW/k0YYUn+TvCEIt9iXkRtB0jLfvqnyTBzXUkD4hv5XT0gym0N0w69NriC8FsjtMIi5eBQbqosAYEPP8ATfB6H90/qV9yJ8ml7lY9h/DylpcQ7qTeRIgg7KEuXK60Rbpj+Dxxa6M4JOkCTbSAEuMu4oEuXSLvg3LtTF4m7a1NjmEmoaZDGvAtIdEgxFjrC1YvTyy6lotx4ri1JUaun9nNofinTM+Wm0D5klao/pqXbGvTQ/P/AH+CZh/s9wzYzVK7+72tHwa36q2P6djXdk/o4/j/AHLzhPBKGFDvBZlLozOJLnGNAXOMxc20WnFghj+0mkoqkqLAq4YKABKYCIAEpgXaoInIARAHSgZyAOKAPIuMVC+s91UlpL3ayLDQR2hef9Vc8nudGPN97srBgxUeS1xDbWJsfVZseKU7jDooq9sKpXLGlgZJ08v1U1lUIuFUxU7IVMv0Lf8AQ6rK6ekJJ3ZaNGUXgA3nYLfjisa4sd7tjArHM7IM3yHcKqOTjOVK0RtsjiuSTYyWuAaSBYAGfinzUm32R/cYphriPJmzuygCRPmAy9PMUQVySXyicL5L9zQcy8kmmDUYZgaQNBtbZdHN6GcVyjK/wdJprZiaeFNSRmA7tn6rA5KJTKCT5IkPwTgbFvzVX1I+QdNCPY7MSYAgaXuPTYRCkpRa/IRwJx2QsUS6xI/VWQpE4YKfZI4Lw41KgDcxkiYt+l1ZFPJJRSsueOPk9l5d4FRo0sgpMgnMcwzy4gDMS6TMAfBd2GGEY1RJaVIuqVBrfZa1v/S0D9FYoxXgLYZUgEQIQoAQoAGUACgAUwEKABKYFlh+JUqhhlRhItAIlUJXtFfOPyDjuIspCXEBOvLG5UYni3PIa6GXWLL+oY8bpbIXZYctcxOxBMiAFqwZlmVpCTdmhxHEg0gblWUkybkSaFWQhoEzyjmF+avWJJc0vcBIsADH0Xm/Xq5N350ZM3/qUVVSs+my4bk1sbwlCcscVFoql3oi0eKe0evRVym9vyyKTZJoU3xmFzrB6dFXiUuXKrSJSVKvJIOObEkQR+Hf1ELbLJjklLwRsi/eMrpd5AZAEem6y42lktaQmQajRVlziQAYBbY9Sn9uwWjdfZrw9lR7qpZLaIa2mSPKHmZLfzAAX2zrpfp2G28kl+xs9NjauUkbzH4YVGkFdjs0tWeNcxcK+7YggDyuuFwPXYPpz10yt/AFOnK5siKim6K/iJiysgjS9DvBuXK2IIsWt6n6Lfh9NPI9dfIJpHqHLnLLMO3S+5K7OHBDEtAaJrYVwhUwEQMRAhEACUACUACUwEKABKAETA8W4riDTqAgubnAILTv0Xm3zU3ToxJ84i4njlcZRVeX04MTuDsT1ClPJPIuM3YLrQDoIzsMsPxB6H91knjcP2+ScZqT2bTlLHNp072Xe9FJLGkSjq2y64VW+81S78LTAWmHvfLwJO2bKiyAm2XI8Y4g17q1Zs5Q17807GSvMeqUnJr4ZkzJ82QcNgT7VR0tGgG6Ix5RUpdFD09D767R5abA0dlVm4v2xQ023bHsTWcyo12zgAe4WjG/p5OL8ibb2M4qoWkvDJA1kCVF8YZHrQttFeysKhLqjZmIaf7RqVXJ7sNro1PJPDaWKq/1A3wqTcxbMSc0NkdLXW30GBZZtyXRf6aKbbZ6qIAtp6aLupUbhJTAxP2h8Mz084F23WP1+LnivytkJryZvguF8RgDdSuN6fA5rQ4aVmg4Tya3NnqeY+ui6vp/0+MNz2yW2a7DYJrBAAXQWuhjyYCFMBCgBEAIUDEQIEoAElACJgDKAEQAiAPE8YajqXnp/wDF+LUR3Xmpycmn/Bz4alroiNqBzQ17ZZM/wpW/6JJ+/Q+cIKJFSiZpus9pvCsnXT2gUuTvyP1KzoJZOX6H+Qq45JR0uhqXJHp3ITAKLesL0GGljSRZjRswmXnmH2iU3MxIyiBUYCY3IcZ+i4n6o6mviijPHpmWLLeZwAHqsLTSpPRlnxvR2G18x109YSwpSnbE1SolcRMtHml2wGtrq71TalGQq8Fc/GvqlrBLRvNgjJk5qiLVdg8Y4gGEQRmiOwCrjj+o7XRbjxueuinwmIe55BNiDMGAR0PpK1w9i9jo1xxJLX5Pozh2IbUpU3s9lzGlvYgQu+mntFkXaRIlBIzvN2LaKLhI0Kjl1jZCb0Zf7OKgJcDrK5n6WlUhYz0gLrFghKABKBgOeBunQCB4OhQByAEKAEKBglACFAgSmAJQAhQAMoA8Y4PxDMXUn7iCHWuvPRXKDj89HNlpplbjMLUpOLJsDLTeCFSpfPa7LIU3Y7SrVarDSyjqDI29d1Y5WkkRqnY3Qp1WNFQOBcyQ5nVu/fdEHFbXTJNR6X8HrfIWOpVsOHUzEWc3cH9rrt4q4JxJ4pNqn2bBuIAFyrOzRZi/tGc19Nj2kZqbtfyusfouZ+qY08af5IZKlBr+TzmqGuJgHy3JB1HZcV66Mfkn0cT5AKbS6Lq5ZFGK10RSK9tTzFzzlIuFU3z6FVMZx3EC4ztuQIVkcVu2jRj9O5LkynxBHiguuNb3WuKSVI1KMY6QlasZDh2A7pL4CTvaNvyXz1Uw1LwalMvaDLCXZS0HUaGROncrXi9bHFDjLf7GfnKD1tf7HqWB4kzE0g+mbO+II1B9V08c4zipRemXwmpxtFDxnljxQSXu+Kpy+n+oqbYnjMtyu4YTEuZUcALXJjdYfRReLPKDFHTNJzF9oWHw3lZ/Uf0bp7yulkzY8fb38Im5fBg8V9pOLc4uGRrdhE/NY366V6SojUu7K7/77jiZ8b3ZRCi/WZfx/RGn8stMDzZiazTmeJG4ELPm/UcsdKiMnJLsuOH8z1adnHMn6f8AUpf+4ShkL2hziNwYW2P6hibon9VE+lzZRP4oV79Ri+Sdom0+PYcgnxqYDfa8wt3Vy30LnH5FwnG8PVOWlXpvd0a9pPwR+wKcXpMnFMmCUCEQBxQADimB4nWqUsSAR5Kg/FFvf1XnJVy9un8HNjfUgeMYaqyk1z3NcGmJEzB6hQcXyuS7JY9aRX4fHBpFjl9EcPkc4PgDQe8vOUtibAzveE1SVA64qzScjcU+74g0zbxJETYO1H0+K2ejyONx+f8Agk3xcZX+DS8Z5kcCWtOhg91X6n1046iOc/CM3j+KFzSHEmfVc55ck/uYk62yjGPNP2SpxgV8LJfDOYabHDxmOcBoAYb/ANw3WrBHHH71f4LoRrxYHG8Qyq51VjQ2Yho0+ChLi5NwVItSUt+SqFYOETcbJtUXRYAGZwJ6JWQv3bDrN3CSfgjJ/BOaA4G/mbcH6KpqmZcj4y/c0vLPMbqTS1vWY7gD6LRh9W/TqvBLm4ydIncQ5zqAGYHpN1ev1LJN6jocJ5JP8HnvFeKOrvLiVXNub5Ps0xRXurShRG0NOqkqajQP4DplRY+Jfcun2lkzraM2XvRcOcqKbKhp/EhTsbnor8WJ9stgmyjx/E3VHECzVpcYx6L0vkhk/wCVEV7o4A66EaRrP0Uk6egn0fRmCJ8Nk65Wz3gLuYm3BN/Bc+x5TInFACIAQoA+f67nUnGm+PQjSOq8xxT2jntaLjh7M7TTqPJBGkDuLlT3JNX0V/aymw5LHHIYLDAGtlFT6l8ls6ZHxWJcKhd1uTZTgk0WY4cojby+tUDmmHW9Lje3uVkXxJJKMWpEiliX0qjmVDM66nXfuoyipRK3CMlyiFi6hnsqIRQV8gBwcL6qVNEPtZX1H3V6WjRFaJ+GjKCZgFQa3RKI2Wte8kWjcJ20qLr+Sc3DiJnTqqbdg0nsBzbQEN1szZXocwNKT55vpf5oe3orzaXIdwNQgwNZgn4qLW7Iy20ygxeIJJzGStcYmyNURnVFYkNIAKQwmiFFgkOt9dFFj7LLgwJeYMNGvqqM3RTmpIvsTihTZJVeKPLRRCNszOJxOa/VaqNa9vQ2FEH0Gx0C6VWyK2yVhKJe9gNg5zRPcgH9VF/CCa+T6GpuGUR0C9DBVFIufYbXJiOJQIVADT6iA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4 Rectángulo"/>
          <p:cNvSpPr/>
          <p:nvPr/>
        </p:nvSpPr>
        <p:spPr>
          <a:xfrm>
            <a:off x="476704" y="1988840"/>
            <a:ext cx="4572000" cy="4031873"/>
          </a:xfrm>
          <a:prstGeom prst="rect">
            <a:avLst/>
          </a:prstGeom>
        </p:spPr>
        <p:txBody>
          <a:bodyPr>
            <a:spAutoFit/>
          </a:bodyPr>
          <a:lstStyle/>
          <a:p>
            <a:pPr algn="ctr"/>
            <a:r>
              <a:rPr lang="es-CO" sz="3200" i="1" dirty="0">
                <a:solidFill>
                  <a:srgbClr val="FF0000"/>
                </a:solidFill>
              </a:rPr>
              <a:t>Sin duda era diezmada por los judíos escrupulosos para demostrar el profundo respeto que tenían por la ley del diezmo</a:t>
            </a:r>
            <a:r>
              <a:rPr lang="es-CO" sz="3200" i="1" dirty="0" smtClean="0">
                <a:solidFill>
                  <a:srgbClr val="FF0000"/>
                </a:solidFill>
              </a:rPr>
              <a:t>. Pero descuidaban lo más importante, el amor al prójimo, </a:t>
            </a:r>
            <a:endParaRPr lang="es-CO" sz="3200" i="1" dirty="0">
              <a:solidFill>
                <a:srgbClr val="FF0000"/>
              </a:solidFill>
            </a:endParaRPr>
          </a:p>
        </p:txBody>
      </p:sp>
      <p:pic>
        <p:nvPicPr>
          <p:cNvPr id="1028" name="Picture 4" descr="http://www.floresyplantas.net/wp-content/uploads/brote-de-men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391" y="1988840"/>
            <a:ext cx="3973289" cy="324036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048704" y="5244009"/>
            <a:ext cx="3973289" cy="954107"/>
          </a:xfrm>
          <a:prstGeom prst="rect">
            <a:avLst/>
          </a:prstGeom>
        </p:spPr>
        <p:txBody>
          <a:bodyPr wrap="square">
            <a:spAutoFit/>
          </a:bodyPr>
          <a:lstStyle/>
          <a:p>
            <a:pPr algn="ctr"/>
            <a:r>
              <a:rPr lang="es-CO" sz="2800" b="1" i="1" dirty="0" smtClean="0"/>
              <a:t>No tenían misericordia, </a:t>
            </a:r>
            <a:r>
              <a:rPr lang="es-CO" sz="2800" b="1" i="1" dirty="0" smtClean="0">
                <a:solidFill>
                  <a:srgbClr val="FF0000"/>
                </a:solidFill>
              </a:rPr>
              <a:t>Lea </a:t>
            </a:r>
            <a:r>
              <a:rPr lang="es-CO" sz="2800" b="1" i="1" dirty="0">
                <a:solidFill>
                  <a:srgbClr val="FF0000"/>
                </a:solidFill>
              </a:rPr>
              <a:t>Marcos 3:1-6.</a:t>
            </a:r>
          </a:p>
        </p:txBody>
      </p:sp>
    </p:spTree>
    <p:extLst>
      <p:ext uri="{BB962C8B-B14F-4D97-AF65-F5344CB8AC3E}">
        <p14:creationId xmlns:p14="http://schemas.microsoft.com/office/powerpoint/2010/main" val="1284228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41105" y="1268760"/>
            <a:ext cx="8229600" cy="1108720"/>
          </a:xfrm>
        </p:spPr>
        <p:txBody>
          <a:bodyPr/>
          <a:lstStyle/>
          <a:p>
            <a:pPr marL="0" indent="0" algn="ctr">
              <a:buNone/>
            </a:pPr>
            <a:r>
              <a:rPr lang="es-CO" dirty="0" smtClean="0"/>
              <a:t>Recordemos que el diezmo es una ley dada por Dios: </a:t>
            </a:r>
            <a:r>
              <a:rPr lang="es-CO" dirty="0" smtClean="0">
                <a:solidFill>
                  <a:srgbClr val="FF0000"/>
                </a:solidFill>
              </a:rPr>
              <a:t>Lev.27:30,32. </a:t>
            </a:r>
          </a:p>
        </p:txBody>
      </p:sp>
      <p:sp>
        <p:nvSpPr>
          <p:cNvPr id="4" name="AutoShape 2" descr="data:image/jpeg;base64,/9j/4AAQSkZJRgABAQAAAQABAAD/2wCEAAkGBhQSERUUExMWFRUWGRgYGBgYFxgXFhoWGBcXFxgXGBYXHCYeGBsjGRwaHy8gIycqLCwtGB4xNTAqNSYrLCkBCQoKDgwOGQ8PGiwcHBwqKSkpKSksKSkpKSkpKSwpKSkpKSksKSkpKSkpKSksKSkpKSkpKSwpKSk2LCksLCksLP/AABEIAMMBAgMBIgACEQEDEQH/xAAbAAABBQEBAAAAAAAAAAAAAAAFAQIDBAYAB//EAE0QAAECAwUDBQoKCQQDAAMAAAECEQADIQQFEjFBBiJREzJhcYEUNEJSkZOhsbLTFiNyc5S0wdHS8AcVJDNTYmOS4UOCo/GipLNUg4T/xAAaAQADAQEBAQAAAAAAAAAAAAAAAQIDBQYE/8QAJBEAAgIBBQADAAMBAAAAAAAAAAECERIDEyExUTIzQSJhcUL/2gAMAwEAAhEDEQA/ANRc1wy5sgLIAIwJYS5DMJElRJxSiSSpRLkwydciBr/x2f3MFtmO9D1o+r2eIbXnEaOlBwTaPi0tOLirRUTcMts/+Oz+5hf1BL4/8dn9zF1CqCHRts6fhtsw8KH6gl8f+Oz+5hf1BL/Muz+5ggmHiDZ0/A2YeAz4PS/zLs/uYcNnZf5l2f3MExDoNnT8DZh4Cvg5L/Muz+5hfg3L/Muz+5gqIcDBs6fgbMPAV8GpXE+bs/uY74NSuJ83Z/cwWeOeFs6fgbMPAT8GpXE+bs/uY74NSuJ83Z/cwVEOSmDZ0/A2YeAn4MyuJ83Z/cwvwYlcT5uz+5gwEw4Ig2dPwNmHgGGy8rifN2f3ML8FpXT5uz+5g00KIezp+Bsw8Ag2VlcT5uz+5hfgrK4nzdn9zBsQog2dPwezDwCfBOV0+bs/uY74Jyunzdn9zB0GFeDZ0/BbMPAF8E5XT5uz+5hfglK6fN2f3MHMUIVQbOn4GzDwB/BOVxPm7P7mO+CcnifN2f3MGyYR4NnT8DZh4B/glJ4nzdn9zCfBOT0/2Wf3MGcUNKoNjT8DZh4CPgnJ4n+yz+5jvgnJ4n+yz+5gq8dih7Gn4GzDwFfBOTxPm7P7mK14bNSkSpiwS6ULUHl2dnSkkf6PEQdxxUvdX7PO+amf/NUTLQ06fBMtKFPg8wvaQkT5oCQByi2AAAG8aACgEdEl8d8TvnF+0YSOA1ycSS5Z6Lsx3oetH1azxDbTWJtmO9e1H1azxXtecd/Q+tHb0fiiRGQh4MMRkIcBGxuPBhQqGiHCABcUKFQoaFEIDgYcDHR0ADxCgQghYQ6HJhXhkLAFD8ULjiNo5oAok5SE5WKlhtAmBbBQwrUg4gRUah8x0xaKIBjuUjuUhmGEhgSiZHcpEcJDAm5SEK4ieEJgFRNjhCuInjngCiTHHYoiK4QzIAJscJiiDlITlYdiJyqKl7H9nnfNTPYVD+Vires34id83M9hUKfxZMvizz++O+J3zi/aMJC3x3xO+cX7Rjo82+zz8u2ejbKj9lPWj6tZ4rW3OLOyvep60fVrPFe3qrHe0PrR29H4oamZSHhcY+8L6UmasBSmSpqDLteIBf6jkpemidaCr8YrNH00bgTBDxNEYP8AXyvGmeRP3x36/UeaqYf7c+0wtyIYs3wmiHpnCPPv19M4zX6kw1V+zjkV9oA9ULciPFno3KiFEwR5um/px8JXYQ5PbnHC+rT4ysuNYNyIYs9L5YQvKiPNv15aeKoRN+2o1xFhxofIYN2I8WelcqIXlY83TfdqOSj20hyb4tRyXC3Yhiz0YzYaZ0eepvW1P+89MOF7Wr+IPKIN2IYs3kmbQ/KV7RiTlowK74nht4ZA56kAnTjHJvu0eMnykwbsQwZvTOhpnxgv15aNVJbqMd+vbRxT/wCUG7EeDN0bQITlxGGN/Tx4Se1/RSsL8Ip38vp+6DdiGEjbGfCGfGKG0M7imFXtHMHDyRW7H0WDNny8dy8YkbSzv5PIYcnaebwR6ftMG7H0WLNmZ0JykY/4TTdUjsH+YVG1C9Ujyf5h7kfR4s12OOeMpL2oXXEnSjDXpc5Rw2qV4o8h++DcXosWasmKt5/uJvzcz2FQA+Fh8X0H74jtu1LylghnQseVJHGCU1iyJReLBd8d8TvnF+0YSOvnvid84v2jHR599nnZds9H2W70PWj6tZ4rXgKxZ2VH7L/uR9Xs8VrwU5jvaH1o7el8EY2+JGGaoqSUhZJBIICgGqC1YpBKCOfKFRTF21GE6mC1o/SNKkz1SJsssggBSSFGoDkoLUY5Al4t2WxXfai8tQC1DGpKV4CHGRl5AgZ4RQxk9O32fapUugFITZSWVbJKV6pCFLLdYTEoslkcva0dAEhf5MaCVsJZgQd89BUGL8WT/mCXwbs+koDqJ++DaDMxYmWUHvupyazrbr50T4JGZtqONZJFP7o3CbDLBS0qW6eaeTS4/wBzPE6kg5iDZQbhkbJs2manGi0FSfGEhbeWLSNkwS3L1PGSsDykxpQiELDMt00aHtRDckZxeyf9cA9Mot5cUd8Ej/8AkAj5tTv1lUGLbekmSHmzZaAz7y0gkZOA7nsEBrbtzY0ENMM19ZSceH5VQ0G3EMpMSZsqqjThxqhWXVih6dkCW/aEj/YoekKgWr9JSVE4JCg38RWAEOwKcIUXgVeP6Rp/KlMpMlCRxPKOdSFHD6AInCA7kHrbcCJfOtRTVv3M0uevCQevKBq7LKFO6csvi5w9GGBitvrUosFpS6TmJYTwpiCiDrn6oCpvWalX7xKkimEqxqatTMId68PCES4L8RSb/TVzxJDAzqMM0zeHSmIFrlAj48DoaYH7MEZyTfFoxqKyAMmKWoHAcuxAAzH2xD+tZoSk4BgAZzq5Y5KcCnXSFh/Q7NVystXhg1/qfghCkPVYD9MzL+yMtItpdAQgLOEhixBGJIcVdRelfVFwzlgYzZFBIBOIIQAzZ880hYf0PJBpcuWGxTB0Pyj9hwMB2QqEoI3Vp7EzCPQiMpN2lWZZKZZcUCqEEnwcAyo29Ba7bymYSm0SZssmjoQwIFCSNGPCE9N+BkgkkICqzE0BoUzaaE83qjpi5T1mCv8ALNHqRGfvPC4AVNb+clFOBbqyidN2HDLXJE3FRQ3VKAw5YwtZDE9YLQ8B9hsyEHKYl/kzPtltFmZdqky+VUoCUM1qBSkaVKkDWjwFssm2WsTBayZcshIwJQiU6gaHCgAMzufRFtGzKWGNRUtOpUpdODFvVCcUhqMi9LlyW+MtkiUokMMaVEhXNUQDQdfoiwbHZ1EJlWuStamwIxJC1E6M9D2eSA8yx2YJQlcxmOikgOQpLMAQBXWohguOUp1JtBONkAlSCrcySlQY8XbPKKqPgbcvQzM2dtACgU5eEMOFgHOZ0EBpeHwp8jo+NlmnYqkWbFd8yQoqlTyCcOuqctxTo8orDLZJtEwgrTKWWIJCcKyC5xASylOJzwgxixVNEKpqQW5WQR89LB8mLjEU+0pwL3pWRAadLJy8UKJMSTrGvNAXLAD4VHG5T/MAM9Ax6zFDu+atCgUlsi6MJqIlxVMidqLDd898TvnJntmEjr5P7RO+cme2Y6OY+zyku2ejbMd6HrR9Ws8Vrfn2RZ2XH7IetH1azxXvBLHrju6H1I7el8EeTbUWpMu3LOCpAcgOd5IrVXTwijYZ6Zq8KkBW5hFHyJJPEULRa22STbJj1BwAAVI3E6ZwOsNtElYWrEAkEMGFTkDGcj7Y9B83laJKTydpmywBhCScSUjIABbt5IOWb9JU1LCbIlzGYKVKm1NMwgg1418mmMvHaQKSU4VMrIkHoybpeFTtYpKwDLSkUfjh00Z4SckVwb9f6TZZB5OzzlEePhlp6KgqfqbWBU/9JNpUkJTJlS1KcYsSpn+5IYB66vllGWtd7y5hmhaSCBiSSSxVgw1bLLqygVeBSqaAh0JwuUguHrk5Y0aKyYUlyaqZtHbVJCVWucdSyUIL6jEkAxQn21U4qE9S52HDhMxazhoDkSzmsCrrShMxRmcmwASAtRRU1xAJBc0aLgmoUJi0hIBKGxCrClCS5Tr1gRFv9GiFKRjIfMBmSkjFU1IFBQRfTNSMbyEboSoYgQ4LtQa0yaHTZ+66jLDzBUO6S2AAaeiIbeoAncU2FKSotml94k5uWLjpgGV0XlLUoc1L0yVQlWVTl08BD+6xiDJQRqQ4HQUvMy0imhACglQSlQq5JFTkaRVmUoFJOlTxGj/bFUS2FccpR5jNmSe0+qHJlggBIeqXIPgkZ9lfLFSTeaEoEvkkBQV+9JVjYhiKFglvVBQlMibQ4FoShQThAxJUK4FA13SCzaxm3RaVkNoSDiAAThAUaKYu7Mz4v8QyTYw6WDuRXfLk4qVFGMKq1jfUbOnACH5wKcROAO9CAzMchBG6rxAQjAoFZUQAEYlEKDMa0BdqZsIMmPFIomykP8WaNQpGrNRSHEILJiPNLsSMj0ZACL0+5DKOFalhYSMSXBUpiUMp3wEUoXNYMosChLVgUgJASyeUZRUMyQpIcv1dkWk2RJoATNmwyQXxEqcolY2yZziozs9Grwi3aNjVS2UmaFBv6YUDXNCXakEbIopBUUzsQfd5OWQSW8LlNa5RXG0AVMwGUpJIcYSHKgaJKVUHRXhDITJrtKksmRJxEsFKKmWXOZToOirNA29No5iFgFYQC5BZbGoYE8ma56BmrmI1MueZZBIWhRBZK8J0TU59DBhGctV3mZatxAViQpkgpwgjk9DRw5iowT7NN5roC2u/J6gFoXmTzVBTAUcooxOfbAzHNJcrU+pJCfKSY0VpsM2SoKnTpaGLhK0BafJib0ResV53cU4JkixKXooYpb/2EmNFpxM3rS9Bez1g31S5rUUHJUCDil4xvAs2XlMaE3HIDVlHpdIP5+6B1h5JE5QEpKEApKUSt9JeWpy6mOReDFkRZp61IEoYkjEQuUkU9MRLGwTl2mV07NS11R6NPJCo2fmI5k1SddRXsglOueVLS4ljMBkoDkksAAGeB9ptcizqSqZKmINSkmUKtmxxRNRKU5+kf6utCXImkk8Ti9oFohnS7SlK8SgoFJz0pUhmLtx4RpLttyJ8sTEPhJIqGNKGkSW+X8VM+Qv2TGbXDFLVlizPXz3xO+cme2Y6Ovjvid84v2jHRyX2eWl2z0bZc/sp60fVrPEN5mJtlu9e1H1azxWvIPHd0PrR2tH4o8r24cTll2GFDEO/ly0gD3QCagsBQUKjTNqt18I0e261cqpJcoMtDUpixEly1KAawBTO3yASHTulEsChGVcs83jOXZ98eihIDLIdgcL65k6NVjWO5NlO5ajl86nKjcIkkqOMOnwU5sXq7uRSlGiZYBm0DpAdgopBPSXOhyBhDIEyiFkqo6Rq5aoejsTlXKITJqFOx5uFsJ4AuSzEnjSLk2TVJAIGHTUvkVnKKiA+Tac4joPrgAhKEhZClCmbHg71yI6oJWayDdC5qQlSVFLEkPkMRCThDjI16s4pLSpA5qcmqkZMx+6JbFa6IHKK+TUJo6sgWNeMP8F/hcsKEpKZnLy8bElCgQQ/BRBSSacIltxScCgMLpD4HSCRlmAHbNug8IGBAJCQHVo7504lhDLJkUkFFcQxKID5PhbNgITimhptMtzLLRwAODzEu3BsTxTStLFJDsQoEDe4EBXBjl0PBu7LhtE7FySXCcBBOFIIKWoZjYqvlFG3bMz5M0crKXU0wMoaaoxD1Qlx+jlK10SWCxCbzlKT/wDrK6cSAXEXL6s0pMlEuUbStYLALCUyw6v9NHOrQMdTxinIuNayopSgJSSFKmFLAA16SoB3SASKO2cEpsmXIVK5CXjUohQmKQCvDjKd2VzZQZJOIuRxGcUoicie7bEqSQo4ZaiAPjKqOJnShGYqpnNGGZLCG2S0S5apmBHJykp3VLYqK1sFgrGYpRCWA4vC3igG0YsSpq1FOJLMEkMEqKySZijmGbtisiSTyhWfAwFLAIQnGlWlHNVYQ1QdVMEuBO2WkWoqSMLpBlymWxxklQGT0TWvryg3Jm4UgKxqU2bhuGRrnGZpoSThQCoOhSgk0onmD+URcs9rmVCVGvgs+tKgPnA5IMGwzLWVEdudHpoWifH0aEirhhUklgGgfd66Fc1a92oCSN44sJSQxKT5Ifa7QorAoEhScWXQP9yn0GT01hxdolodNngkVxKLudSQ3NBy1LmBlqn4ZwUgTSwWCZRAVmjN2GFtOMSTJ4KhRgC5rqciDqX7BWAV923k5hw0UaFiXwliK6Gnb0RpFiaDIvRJc8nMmB2xYQqtHyP2Q20WpQT+8tKEnROH1JJbyQCu6+eTKgt1JPWGVQPT79YlVfgBDLpq5mU7CaxeXomvA3dM9CUiYuYpScbBcxnYyyGUwzBSW64v7FWnlbTaFu4YAdWKnoEUrDZu67MoIai0l6hyAvxq6wY2Q2eXZjMKyk4wkBi+WJ/sjKVMpdBi+ZIMsZc9HoL+qMVtaOZ0FXlZB+2Nhf0whCGZzMTnlkqMZtQXUl215vymcv0AQkV+Gr2K70T8pX2QWvD9zM+Qv2TAvY+VhsiG8IqV5S32QTvD9zM+Qv2DEv4syn0zNXx3xO+cX7Rjo6+O+J3zi/aMdHHfZ5uXbPRtlu9T1p9Fms8V7xHDKsWNlT+ynrR9Xs8QXiI72h9aO1pfFHmm2id45fu9TnUhgGrGWRKCMJLqxJamj4dRkA0braJcvlE8ohS90sy8HhfILwEnyLMlOJXKpDthCUEgsDmoh6HNhGclyffDoCS5JUXTukJwnKoBNDrUQ3ufCXz1LxpLFdlmWrdM0pILJKE41EZEFCju9leyLN27Myl4jMUqUlLl2agfx01ZqxNFWjHqshegfpYmA81TLOleqPULbs3IUhJs1qlrd6rXhQBm+6DlHXd+j/ColSrPOS+PM4Q5fNY5vrgVr8JdP9o82XaVKTQqPWSf+odJUuWopUMJLOFJ0cHwg47I9Wk7OSLSoqmK5MI3WlFCcRDsx1Ya6PwgNbNihyx5blFoQGRyaFEKS74lKI7CBnxgc67XAY2uOwVdGycudZDOVPUFqSvkwkJKQUAnCt6vTweIjIy5xfN3+2NwbuVZhMlJM0yXJQoJIIxBIUVLKWqwGUULn2eQJuNYOBJTgCgwUc96m8nSkStRO0ysH2EbovwqSnFgdIw0pQcXOdYNSrzcOBSozObagaZa9kVja0hxusaMwwtwI4QJum1CWKJ/1KaiqVByOinkEQqbsdUgra7WqYgrWvDv13QVKThDBKTTDrSBN4OuWlKWTLwByDVws5kM75tk5yFItyLQrATOAWXO6qpIwgJAevS9D16pOs2NIKd1bBpRy5wybM4SKZljWNPwgz1qvU8qspcNuuwcgBiTShd2OkXLrVykoqcJSgGimCar8EMcSsi3CK1tuBQWUcogOfDOFy9Sl+cDmG0IglYrKZcuYEpxhNSWJw7gLg5VA1jSbTSSJjY1KJIU6jMUHCXZgo4s1VNGzYuHi2uzqIwqUEp3mRLFAFEEjGTiIyZ3aMnarYqa6ishIIwpJqxBYhPBgz9UaK7pr2VLKJ3lBzn1PwiXpYqy874LCQhCGIpuk1qojXt4CFtc0lSlmu8oJGfWQ/SWBiKQhyAoP0moHSezKFmlypjmaqObjJKezXOpiWSU5wOMnEMQdleChLOG4ltDrxgTa7KZs4UIBYBTUokVNPy8HTZK+CABlRq6q4r0hVKYNmRk2R8tInOujTG+zPSbsJO6sZHMfe+kVZlhbwZn9oI8rxo7JJKU5jM01AdxEilOB0ZcH1gWqJwQQ2AQ0hXyif8AyI9Ua9CozOz0xkrOQYqI+S5p2CC1nvNJ1D9JaLv9Iodf6jhlsQDygzy5i4xm0U0kgFt0M4yLl40m01rCpSQk1xg0rQJVwjMLRirUg9BY+UQsqLUbRuNl0tZJXUfJjVF68D8TM+Qv2TFW51ASJYGiR6omt6viZnyF+yYG/wCLMdTpmfvjvid84v2jHR18d8TvnF+0Y6OQ+zzUu2ejbLD9l7U/VrPFe9D+fz+axPssoCzdZT9Ws8V7zju6H1o7Wl8UebbafvEMfAV5XNYHTVp7nTz8GMbyi4xEBwEjIBjBDbiWCpDzUoJBACgqtXLKSC2eojOLV8SrflK30UdVHQoO4SNYxmnbOlFrFG8um0SJUsJCHKilSphACiARTWgFOqH2W90SwQDyhCicWSW0TR3Z+1xGQsF4hLBRc5JZSaqDUc0iS7bWnlFaEOWcEElzpQ1iFdA0rNJNtRYJZCec6QGVkVEnAMNSzDQCILs2jmFTqAZNV4XfcBYEM9DWkQ2a1YpgVjdbF26qEiL3LKwgEhKcWJWIM5fR9X4PkaQ7JoGWq3TJxM1KFlSlKpQkgBxvKBYDLsY1h0i8Fzkl5kxHJB1lDywz0dQamjitYIzLwrRWI5OcsL1AGZPSaEaQGvG8eVxBeJYFSl8LkYMACsh0ZEuc4rsGy1b75As85W/NQAh0LmTSgOAo7xVjLOk0YFtaxlZVsmMs41YETFDiA+TCLFhtOOz2lLkqLFya4sJIo1N4AN0dgz01auUmByxWQptd4xU1aFpyphmz24lfPyBJfixi7Y5CnYNvAkHgRVRbqBz4wJsWIMw1Neg0zg7YTuqxKpiqHJUQzsG6Q9adcYdGsnfJbVL3CxxVdSlEhz/uqXDBznDLPamIxDGngdNAR1cDTohsyYc2wjEMIyYGleJbWOSsEVoeOh4dX2xqujJk604nDcoE1Y7q0jmlYJqWHBxk4ivOsyphPc6lLATiUkFlM7VBoQQcxk2lIclGfGuv3QQsKnFoUQH5IAnUgKSztQ/4iuxJ0Yu85ZC2YUSAw4VaCtyLaUE15yjlFORK5ZaVEvuajI1anB/ti7dSTR8xiBo1dW0FRBKfFDUeQnzVMc+D16nyqIdZbKpaiUpKgBoCyc8n9ZcnjEakg1o/X9n5zjTXTa8MlGgAIoeJNevpjC7LfAAn2NcstMSQXqFep8vTFSYmrjIU7WoadNY28+80gOpYCUuahwKZtAIokTZg5JKFAsaKIcPvOH4atSE40CkZ+XKYcfK/liWZQByK5cHibaO0SJM0oExJIUxSErdOb0UMulznrGVt09S1qKHUXLMHy6Bo0VGDb5G2bK5UA401chSf7gGr1mIpK2o1Tm51hmyEwFCCokKSquKjusfYQYuT5YC1CoYq8jmNGv4kJ8iptDCqfUPyImTbS1E5dIaI0w/k+qEhjxeaXYkpObAFQbs9UMtF6Dk1gEndUOaoZpMcE06IitCdxXyVeowSXDM5v+LJL574nfOL9sx0dfPfE75xftGOjkvs8xLtnoWzJ/Zh1oP/AK9n8ucV70oYm2cU1nHWn6tZ/tiO8RHe0PqR2tL4o8921uvljLwpWpuUG4hS6nAA+HLWMpNsykSlpmJ5MgoJCklBJxKzcPwZ42m1xWEJwLUg4yKAkEEa8ID2e+LRySgohRBSyVgdLllbvDpjOdZH2wboyaJmMBLJzJz3i9WAernOCdhupRKFYAJOAutZCUYxVW8o7zKo2cae59oZylEFCGDnFyaMxkDuvx1iG3XpLmIKJlnYS1YgqWSKqIKiEqJSz1Iyg4aG7spotaZScaHVMKAeUKWRixf6eFsQNN5QORpFqfeRXyZKgQsqCVHDhCWxJADNhcqNOJiuifY1lScM5G4tGJKklADirNqwbLKJFWaROCMFoIwKLKWkEOUkKBCSBkQYKCyFF9ELUkpSwShzyaHxKLNll6a5Q2ZbwCpK5KFbwUQVTGdGAhxjoWOQV4OVSIv2TZ840K7pkrCAgDESObUqYAlyauTFC0bK2hBUcIn5gYFOFlaUOUGhQkEKd2gqhNg6TMSZM5aJYlkywrEFEurEvJJfCUl660MBzLGJeT4zn1xpLHcM+XLmy1ypicSMikl894ECtGGZhbs2Y5aat3wBRUs8A7sDxP2GJmyooFS5NAMjTVuL+g+mC1mSMip9W6fsbhBi2bJgOZa8TB8J3jQaFLV6GgKZOEBkkuz59WmdKR8zZquS8opVRVSK58OHGGrl8KjLq6+FYYkHq0y/P5ELNtLByKjUH18W/wC4uM6FKNiSaEvUZdLPpF+yzByFoIzKUp6aqb0xRxPTUel3oPzpBGwScUiYNOUkvxYKH+I1uzKgGgy5I3VEgDMggp0ws+n2xBYLzllRS9VKUQ+rmIL0UqaqZKloJKFTFFIyCEB+ulT2CK+yNyG1WuWgEpSN9Z4JTUgEZE5B+MLHh2VkadCWr2dGTtE1ptSghISopSA66aVqeiNna7VZpJTI3ElQUpKVZUUNTmcRcB9DGaRt1jUpCLLystBZcwCoSpTYyEhsL1rmAYiMGNyM8bVNWgpUQUr3edhJTk4MOl2/kGzRhBSCw8LNlpyfMxsdo75lSkfHMt0uEkJdQSd0OGNXelOyPMrXfeOcoy0BCVOAgHEK0YO8Q9KfvBspx8Dtut8mepJKUrWQlLrDlgKAGpOtILWKyWeWy+TQggZjpocqQa2ek8oZcxSU0GJICQMCkjAajN0lw+rwWvmwygFKCRvNiHElg/R2Q4p1dmcnHqjDiU0xRFSqapQbLARup7MIyi9blgTlMc2P9yQT64r2yQJUxCUqxArSztiYK5tNGHpMW71lATyoNVKfIAzeiNW24kfpXOjAeqHSlGoIbtcQxUxsgSY4THrUHh+dYSY2TFUR2kfFq03T6jDTMILN+ejSHWlW4r5KtegxTfDIn8WOvnvid84v2jHR1898TvnF+2Y6OQ+zy8u2egbNp/Zx1o+r2eEt7egx2zR+IHRhP/r2eI7wW5y4x39H6kdrS+KMxeyHAoGd6jogKqXk7dFIL3wqmubFumB4QD/nR4w1Pkfdp9FWzyQFuBXqr0uWiI2Nw/Sfz1RclqqQxoWctVuH+YSV9p0z4P0RP/JX6UJd2YlguCxAAJoGAbMM2v8A3CzbsGBIo6VFRISxL03moYtrId9GZVDxpnEoYmo/IibKBBuzeDEsAU0qM9NInnSeYkKIASK0yBfoBPVBBAwh6kagZDLMQxQAar6BhQu+WopFJ8MlohsWJCSSpaXAIAWXPpp6+xouWe3T0yZgSpLqBw8oMe8GoKg1yeIpQB/lavX014cIs2u3pBl4gkS1pbCACQd3CcWbl3NdTwhrkTYJ2evafiWVEbtMCgWxKJc505sGLXeSVJc2eQFZuEmtG3gFVD1akQIsakFlIYlnwpoWJKXLZ4XGWnTEFoScA3VUHinshU0xuSYi0ywcS5YIUMW6spALthDuxB0hpQjE2FYByAmJJ7dysX7NdMyZLJwKUl3SQAC/CpFGbyQ0bIWih3cssSM28r9sS4tsE0DJhSkFKish6USSKH+YE9NK0g/dVkR3OshZCQpKsRS2IpOLDzqnR+jshlm2SmOnGpKU6gElXYQGeCFt2fEz/UShIDJQEkhI8tS7uWjSEfUTKV9HndgvMi9yoMEqWtFS26oEV4l8hxAjYXhtVLsq+SQEqUsgrASEkEs2JQoX11ECpv6NSLRyotSAAtK25NT0IJDhTaemHXnsFJWtUxdrXvFyBKTrmBvUHB37YtxsmzNbb3mZtoxE81CQzuASSS3DSLU3aMyLvRZ7OQTM5UzSob4ClMMJB3aDifTFy27L3dLqZ1oDVO9LNOrk3i3ON2mQucixJKEMOfNBUXCdVdOcOqAxaLLNmD4wrACd0qCiDoAOhwzikH9kLnmnHhQFLLEDEkEJ41PHTOkHrdfKloQjClKNE7ygB1u71NXivd9vVIKuTQjeO9zqkUdyomMpxcuL4NISS/00VzzVJsqMKTimFTVYguQ9eqLMyxTFyinlEBTF8RUd45kkUMA07XTEggSkB8zjWT5VPECtonSwlF+PKD1YYFGkJu3YNvoTEWqWlZSVVU6HwnEogAP0QWvOWQmUVZkEHsL560MBLSRMmJWvGCkFhukaa6VrlGkvtAXKlGW5CXByereSohtcMV8lKWpzHOHrDJJDQ7k6jo6HjJM0aFf8/bnDZitxY/kV6jCfnyfnrhJiqKduapta4TA3wzOfxZZvnvid84v2zHR1898TvnF+0Y6OY+zy8u2b3Z1XxA47v1ez0iO8CfW2grC3DMAkp4uj6vIiC3Ldz+WjvaP1o7Wl8UU7JYxMXhJKXD0LVEMn7Lso4VtwCkBTceA9EOsU9l4jo3tB4J39bglYYjL06xUopn0ptAmVs4hxiJLeK6fWTC/B2Snx8/GH3REq+OmI1Xv+a/fEYroq2TSrgkgKcFQJ8JZ9QYdkSIu+QPAB+USfWYHqvbQn0RBNvXgYeKFbCkyzSGYy0+n74cnkhTAj+1J9JEZ+ZeJOVTEfdMyoq8QPk1ItqU0YeQD0RKq8U8B5BGTnT5ilFTNl0AAADM5dfXC2OYVTEhaiJZLFQ0UcnfKBNWFGqVfY4xXm7RAeEfLGetUvk1pSuaCTiKsFSwBKcOIAOThp0xTnWlkOnASBWoWespJYHs8kTnzSQ8TRTtogdYrKvheDEAcPjZB+DnM9Agbd8ozE45igmWjdJpibDQJLZ19MdappmAS0Cg5qQCOs1zLMfLDyY8QhKtUyYHxhIORNfQMu2Bl52xTzVIUQEtTgWHl4/ZBGzpwy2cFgxbJ3qB0PGdvq3BJVLQec6lnpAoOwNFXwKgFeN52rCqYlShKCsGIDJQAJrUjP7Ig2atcyZbZRWtSmJLE8EKGWUW70tkxF3oBZpqiOnCk4getxU8IXYC5Zq7QmbyahKCV75DIdmDKOdeDwk7ApbWEm1zCasEAdQQloMXfc8ybd2ADCVLJBXuBgoF3IywkNxaCN7mxSFrmTwJk4+AreSAAwGAMC4ALl84GXjtDNtFkKsipaZaUooGCqBIHRSGBftcxCFS0YsTJ5wFHBDsNYrqnpfnkf7FfdD7VKwrSFEBQSHegBOYPaIrrbPEg9S0+omJYIuS1S2LzUvpVQ9GGIGH8aV/f94iNEgEOFJfhiT98IqwqaiSeqvqgBlgIfwkqoRuqB7aQYROVKClhwQ3aCH7YzZxIKQ2EqKRkxZ41E5Jm2ZZ1SACBSgKg/YGivwRYC5U5KXAStYcMRWrOQ/GIp9jUgFw48YZRRktyaSNMjr1PF6yXsQMK6pyrw6RENRdX2O2iulZwivU7FPkOXlhk+cChQIIOE5VHNNCMx1wZVYpa6p3XFGy6KQMtliVLlrKk0ZVcxkf8AEE40mTJ3FnXz3xO+cX7Zjo6+e+J3zi/bMdHGfZ5uXbNldk34lCXoSktr3vZ+iIbVrp6j0w671NJTQ+B/8LPCWxBFCD5I72j9aO1pfFFFKgAoHMg6Aj/vL0wNvW8jNmEvQMkMODRamEucw4UCw0IY+iAE9DAliW4Ev2DywpzxPshGyUzSMx0Vqz69fTDpchaxuMojMAgqHWM4rJsxBATlQ1z1z6euGLkurNi4NcgwOfTGedo0w5La7KsNiSpOLLECK/nSHhA6DXtrpWKdntBBdNNcQLHWo4dfSYvpvOYWSRi6w9Yi7/R4iy5Z6+jhV3p+aQ0gpWSaAhhq6ndgMyWhZ05iaAr1bmDrFXOdBEW5jJdfNzKXNGdm6TQcIaVCbsdMnYgXo1QngW8I6nXhk0NtdoKZYwsHUku1SWYMetvLDgkKyUHzzY+mIreSEEkBgwpXwsqQscmrQn0CbqSVLwrA3d8M4qVNXyQasl2ImglZwS089VRRmYHQ5cYhuW63UqYpwkbpPGrgDi7Qt9W0zEYUjChPNSOBycanoi2qlf4Sm2qJ7ZauUwpSGQlsCX0pvHj/ANR0+byacI/eOpz4gf0EirxZsN3TEpDSyZqhRwQlCcOpLAKIekWrv2ZUFYpp1cBnBOYKjrXSFTHaK0h+TqGLesuPRAlWyU2dNXMUpMtD0Kt4kEEOADoQM2zjWWmdLloUgVd6Hi5rGPvK/lHEE0CaeSkaNUuSey0bnsVmSFLJWUKCgZiyQFDgkMAHyHTFdG23dE/kZdE4VbwbMB2AbKMJbZ6lrKlFyfQOAEXtjx+1p+Sr1QkNorbXK/al9SX/ALRGw2csHIWSUuYlluVywqhBPNmN1Gj8Yms+zctM02ufvbyeSljIqQGJWG8YZRDa7aqaoqVm32iGyUB75kmbMUkE4ixS2ZUCWFeOUMstnmYHmoKVB3cMT0wtqTiWqj0f0/5ioZYdiIkZeFhpiCaRWXLbRhHIQUh0lSR0EiFNsm/xZjfKMUAsnnIH8yfvjaqnCSpOEMCzjoUAT64xUmapSwVEqajntYRr1yuUs7jnS2foSzOOJHTC9AfbLFgSSgNLc4dWDmKQFQCKQSui2U5NfNU/Zp5IbartUhbgEpIp9x++CSvkaf4ME0gApPNADcRo3VWLib4xSpgPiLH/AImB6Ru9oiK0WR0qIJyV6iYc5Yx5MpRuLJ7474nfOL9ox0dfPfE75xftGOjhvs87LtjJd6rKUuJZYJDmTKJZKQkOShzQAV4Q79Yq8WV5iT+COjoMn6Ck/RDbz4knzEn8EJ3cfEk+Yk/ghY6C2GT9E7uPiSfMSfwR3dx/hyfo8j8EdHQWwyfondp/hyPo8j8EL3cfEk+Yk/ghY6C2GT9E7tP8OT9Hkfgju7j4kn6PI/BHR0FseT9O7uPiSfMSfwQndn9OR9HkfghY6C2LJ+i93nxJPmJP4ITu0/w5P0eR+COjoLYZP0f+sleLK8zJ/BCG8VeLK8xJ/BHR0FsMn6N7uPiSfMSfwQndf9OR9Hkfgjo6DJhk/RO6v6Uj6PI93HJtbZS5A/8A55H4IWOgyfo8n6KbcfEk+Yk/ghO7P6cj6PI/BCx0GTFk/RO7P6cj6PI/BHd1/wBOR9Hkfgjo6C2GT9O7r/pyPo8j8Ed3X/TkfR5Hu46OgyYZP0Tuv+nI+jyPwQ4W4+JJ8xJ/BCx0GTHk/RO7T/Dk/R5H4IcbwPiSfMSfwQkdBkxZP0Tu4+JJ8xJ/BHd3HxJPmJP4IWOgthk/QZarata1KUXKlEmgFSXNAGELHR0Yts+dtn//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4 Rectángulo"/>
          <p:cNvSpPr/>
          <p:nvPr/>
        </p:nvSpPr>
        <p:spPr>
          <a:xfrm>
            <a:off x="144316" y="2852936"/>
            <a:ext cx="5795835" cy="3108543"/>
          </a:xfrm>
          <a:prstGeom prst="rect">
            <a:avLst/>
          </a:prstGeom>
        </p:spPr>
        <p:txBody>
          <a:bodyPr wrap="square">
            <a:spAutoFit/>
          </a:bodyPr>
          <a:lstStyle/>
          <a:p>
            <a:pPr algn="ctr"/>
            <a:r>
              <a:rPr lang="es-CO" sz="2800" dirty="0"/>
              <a:t>Y el diezmo de la tierra, así de la simiente de la tierra como del fruto de los árboles, de Jehová es; es cosa dedicada a Jehová. </a:t>
            </a:r>
            <a:r>
              <a:rPr lang="es-CO" sz="2800" b="1" baseline="30000" dirty="0"/>
              <a:t>32 </a:t>
            </a:r>
            <a:r>
              <a:rPr lang="es-CO" sz="2800" dirty="0"/>
              <a:t>Y todo diezmo de vacas o de ovejas, de </a:t>
            </a:r>
            <a:r>
              <a:rPr lang="es-CO" sz="2800" u="sng" dirty="0"/>
              <a:t>todo lo que pasa bajo la vara</a:t>
            </a:r>
            <a:r>
              <a:rPr lang="es-CO" sz="2800" dirty="0"/>
              <a:t>, cada decima cabeza será consagrado a Jehová</a:t>
            </a:r>
            <a:r>
              <a:rPr lang="es-CO" sz="2800" dirty="0" smtClean="0"/>
              <a:t>. </a:t>
            </a:r>
            <a:endParaRPr lang="es-CO" sz="2800" dirty="0"/>
          </a:p>
        </p:txBody>
      </p:sp>
      <p:pic>
        <p:nvPicPr>
          <p:cNvPr id="3076" name="Picture 4" descr="http://t2.gstatic.com/images?q=tbn:ANd9GcSf9dwyKymBfcTYuFyNWpe8YuEWi_txeXn30q_NELz0tgX4olp2p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852935"/>
            <a:ext cx="3024336" cy="3108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750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wheel(1)">
                                      <p:cBhvr>
                                        <p:cTn id="17"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79512" y="274638"/>
            <a:ext cx="8712968" cy="1143000"/>
          </a:xfrm>
          <a:solidFill>
            <a:schemeClr val="bg2">
              <a:lumMod val="90000"/>
            </a:schemeClr>
          </a:solidFill>
        </p:spPr>
        <p:txBody>
          <a:bodyPr>
            <a:normAutofit fontScale="90000"/>
          </a:bodyPr>
          <a:lstStyle/>
          <a:p>
            <a:r>
              <a:rPr lang="es-CO" b="1" i="1" dirty="0" smtClean="0">
                <a:solidFill>
                  <a:srgbClr val="FF0000"/>
                </a:solidFill>
              </a:rPr>
              <a:t/>
            </a:r>
            <a:br>
              <a:rPr lang="es-CO" b="1" i="1" dirty="0" smtClean="0">
                <a:solidFill>
                  <a:srgbClr val="FF0000"/>
                </a:solidFill>
              </a:rPr>
            </a:br>
            <a:r>
              <a:rPr lang="es-CO" b="1" i="1" dirty="0" smtClean="0">
                <a:solidFill>
                  <a:srgbClr val="FF0000"/>
                </a:solidFill>
              </a:rPr>
              <a:t>¿</a:t>
            </a:r>
            <a:r>
              <a:rPr lang="es-CO" b="1" i="1" dirty="0">
                <a:solidFill>
                  <a:srgbClr val="FF0000"/>
                </a:solidFill>
              </a:rPr>
              <a:t>Se podía negociar con Dios el diezmo? </a:t>
            </a:r>
            <a:br>
              <a:rPr lang="es-CO" b="1" i="1" dirty="0">
                <a:solidFill>
                  <a:srgbClr val="FF0000"/>
                </a:solidFill>
              </a:rPr>
            </a:br>
            <a:endParaRPr lang="es-CO" dirty="0"/>
          </a:p>
        </p:txBody>
      </p:sp>
      <p:sp>
        <p:nvSpPr>
          <p:cNvPr id="3" name="2 Marcador de contenido"/>
          <p:cNvSpPr>
            <a:spLocks noGrp="1"/>
          </p:cNvSpPr>
          <p:nvPr>
            <p:ph idx="1"/>
          </p:nvPr>
        </p:nvSpPr>
        <p:spPr/>
        <p:txBody>
          <a:bodyPr>
            <a:normAutofit fontScale="92500" lnSpcReduction="20000"/>
          </a:bodyPr>
          <a:lstStyle/>
          <a:p>
            <a:pPr marL="0" indent="0">
              <a:buNone/>
            </a:pPr>
            <a:r>
              <a:rPr lang="es-CO" dirty="0" smtClean="0">
                <a:solidFill>
                  <a:srgbClr val="FF0000"/>
                </a:solidFill>
              </a:rPr>
              <a:t>Lev.27: 31</a:t>
            </a:r>
            <a:r>
              <a:rPr lang="es-CO" dirty="0" smtClean="0"/>
              <a:t>.</a:t>
            </a:r>
            <a:r>
              <a:rPr lang="es-CO" b="1" baseline="30000" dirty="0"/>
              <a:t> </a:t>
            </a:r>
            <a:r>
              <a:rPr lang="es-CO" dirty="0" smtClean="0"/>
              <a:t>Y </a:t>
            </a:r>
            <a:r>
              <a:rPr lang="es-CO" dirty="0"/>
              <a:t>si alguno quisiere rescatar algo del diezmo, </a:t>
            </a:r>
            <a:r>
              <a:rPr lang="es-CO" i="1" u="sng" dirty="0"/>
              <a:t>añadirá la quinta parte de su precio por ello.</a:t>
            </a:r>
            <a:endParaRPr lang="es-CO" i="1" u="sng" dirty="0" smtClean="0"/>
          </a:p>
          <a:p>
            <a:pPr marL="0" indent="0">
              <a:buNone/>
            </a:pPr>
            <a:r>
              <a:rPr lang="es-CO" dirty="0"/>
              <a:t> </a:t>
            </a:r>
            <a:endParaRPr lang="es-CO" dirty="0" smtClean="0"/>
          </a:p>
          <a:p>
            <a:pPr marL="0" indent="0">
              <a:buNone/>
            </a:pPr>
            <a:r>
              <a:rPr lang="es-CO" dirty="0" smtClean="0"/>
              <a:t>Podría </a:t>
            </a:r>
            <a:r>
              <a:rPr lang="es-CO" dirty="0"/>
              <a:t>darse el caso de que la persona necesitase el trigo para sembrarlo, prefiriendo, entonces, pagar en dinero y no en </a:t>
            </a:r>
            <a:r>
              <a:rPr lang="es-CO" dirty="0" smtClean="0"/>
              <a:t>trigo, cebada etc. </a:t>
            </a:r>
            <a:r>
              <a:rPr lang="es-CO" dirty="0"/>
              <a:t>En estas condiciones podía rescatar el diezmo si hacía avaluar el trigo y luego pagaba esa suma </a:t>
            </a:r>
            <a:r>
              <a:rPr lang="es-CO" u="sng" dirty="0"/>
              <a:t>más la quinta </a:t>
            </a:r>
            <a:r>
              <a:rPr lang="es-CO" u="sng" dirty="0" smtClean="0"/>
              <a:t>parte.</a:t>
            </a:r>
            <a:r>
              <a:rPr lang="es-CO" dirty="0" smtClean="0"/>
              <a:t> Nota al producto en especies se le ponía un  valor, y debía pagar el valor más el 20%.</a:t>
            </a:r>
          </a:p>
        </p:txBody>
      </p:sp>
    </p:spTree>
    <p:extLst>
      <p:ext uri="{BB962C8B-B14F-4D97-AF65-F5344CB8AC3E}">
        <p14:creationId xmlns:p14="http://schemas.microsoft.com/office/powerpoint/2010/main" val="1823210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p:cTn id="3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lstStyle/>
          <a:p>
            <a:pPr marL="0" indent="0" algn="ctr">
              <a:buNone/>
            </a:pPr>
            <a:endParaRPr lang="es-CO" dirty="0" smtClean="0">
              <a:solidFill>
                <a:srgbClr val="FF0000"/>
              </a:solidFill>
            </a:endParaRPr>
          </a:p>
          <a:p>
            <a:pPr marL="0" indent="0" algn="ctr">
              <a:buNone/>
            </a:pPr>
            <a:r>
              <a:rPr lang="es-CO" dirty="0" smtClean="0">
                <a:solidFill>
                  <a:srgbClr val="FF0000"/>
                </a:solidFill>
              </a:rPr>
              <a:t>Verso </a:t>
            </a:r>
            <a:r>
              <a:rPr lang="es-CO" dirty="0">
                <a:solidFill>
                  <a:srgbClr val="FF0000"/>
                </a:solidFill>
              </a:rPr>
              <a:t>33</a:t>
            </a:r>
            <a:r>
              <a:rPr lang="es-CO" dirty="0" smtClean="0">
                <a:solidFill>
                  <a:srgbClr val="FF0000"/>
                </a:solidFill>
              </a:rPr>
              <a:t>.</a:t>
            </a:r>
            <a:r>
              <a:rPr lang="es-CO" b="1" baseline="30000" dirty="0"/>
              <a:t> </a:t>
            </a:r>
            <a:r>
              <a:rPr lang="es-CO" dirty="0" smtClean="0"/>
              <a:t>No </a:t>
            </a:r>
            <a:r>
              <a:rPr lang="es-CO" dirty="0"/>
              <a:t>mirará si es bueno o </a:t>
            </a:r>
            <a:r>
              <a:rPr lang="es-CO" dirty="0" smtClean="0"/>
              <a:t>malo – el animal que pasó bajo la vara - , </a:t>
            </a:r>
            <a:r>
              <a:rPr lang="es-CO" dirty="0"/>
              <a:t>ni lo cambiará; y si lo cambiare, tanto él como el que se dio en cambio serán cosas sagradas; no podrán ser rescatados</a:t>
            </a:r>
            <a:r>
              <a:rPr lang="es-CO" dirty="0" smtClean="0"/>
              <a:t>.</a:t>
            </a:r>
          </a:p>
          <a:p>
            <a:pPr marL="0" indent="0">
              <a:buNone/>
            </a:pPr>
            <a:endParaRPr lang="es-CO" dirty="0"/>
          </a:p>
          <a:p>
            <a:pPr marL="0" indent="0" algn="ctr">
              <a:buNone/>
            </a:pPr>
            <a:r>
              <a:rPr lang="es-CO" dirty="0"/>
              <a:t>Estos son los mandamientos que ordenó </a:t>
            </a:r>
            <a:r>
              <a:rPr lang="es-CO" u="sng" dirty="0"/>
              <a:t>Jehová a Moisés</a:t>
            </a:r>
            <a:r>
              <a:rPr lang="es-CO" dirty="0"/>
              <a:t> para los hijos de Israel, en el monte de </a:t>
            </a:r>
            <a:r>
              <a:rPr lang="es-CO" dirty="0" smtClean="0"/>
              <a:t>Sinaí (</a:t>
            </a:r>
            <a:r>
              <a:rPr lang="es-CO" dirty="0" smtClean="0">
                <a:solidFill>
                  <a:srgbClr val="FF0000"/>
                </a:solidFill>
              </a:rPr>
              <a:t>verso 34</a:t>
            </a:r>
            <a:r>
              <a:rPr lang="es-CO" dirty="0" smtClean="0"/>
              <a:t>).</a:t>
            </a:r>
            <a:endParaRPr lang="es-CO" dirty="0"/>
          </a:p>
          <a:p>
            <a:pPr marL="0" indent="0">
              <a:buNone/>
            </a:pPr>
            <a:endParaRPr lang="es-CO" dirty="0"/>
          </a:p>
          <a:p>
            <a:endParaRPr lang="es-CO" dirty="0"/>
          </a:p>
        </p:txBody>
      </p:sp>
    </p:spTree>
    <p:extLst>
      <p:ext uri="{BB962C8B-B14F-4D97-AF65-F5344CB8AC3E}">
        <p14:creationId xmlns:p14="http://schemas.microsoft.com/office/powerpoint/2010/main" val="1414187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p:cTn id="1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lstStyle/>
          <a:p>
            <a:r>
              <a:rPr lang="es-CO" b="1" i="1" dirty="0">
                <a:solidFill>
                  <a:srgbClr val="FF0000"/>
                </a:solidFill>
              </a:rPr>
              <a:t>¿Hasta cuando hay que diezmar?</a:t>
            </a:r>
            <a:endParaRPr lang="es-CO" dirty="0"/>
          </a:p>
        </p:txBody>
      </p:sp>
      <p:sp>
        <p:nvSpPr>
          <p:cNvPr id="3" name="2 Marcador de contenido"/>
          <p:cNvSpPr>
            <a:spLocks noGrp="1"/>
          </p:cNvSpPr>
          <p:nvPr>
            <p:ph idx="1"/>
          </p:nvPr>
        </p:nvSpPr>
        <p:spPr/>
        <p:txBody>
          <a:bodyPr>
            <a:normAutofit fontScale="92500" lnSpcReduction="20000"/>
          </a:bodyPr>
          <a:lstStyle/>
          <a:p>
            <a:pPr marL="0" indent="0" algn="ctr">
              <a:buNone/>
            </a:pPr>
            <a:r>
              <a:rPr lang="es-CO" dirty="0" smtClean="0"/>
              <a:t>Comparando lo que dijo el Señor en</a:t>
            </a:r>
            <a:r>
              <a:rPr lang="es-CO" dirty="0" smtClean="0">
                <a:solidFill>
                  <a:srgbClr val="FF0000"/>
                </a:solidFill>
              </a:rPr>
              <a:t> (Salmo 89:34)</a:t>
            </a:r>
            <a:r>
              <a:rPr lang="es-CO" dirty="0" smtClean="0"/>
              <a:t>. </a:t>
            </a:r>
            <a:r>
              <a:rPr lang="es-CO" i="1" dirty="0" smtClean="0"/>
              <a:t>No </a:t>
            </a:r>
            <a:r>
              <a:rPr lang="es-CO" i="1" dirty="0"/>
              <a:t>olvidaré mi pacto, </a:t>
            </a:r>
            <a:r>
              <a:rPr lang="es-CO" i="1" dirty="0" smtClean="0"/>
              <a:t>Ni </a:t>
            </a:r>
            <a:r>
              <a:rPr lang="es-CO" i="1" dirty="0"/>
              <a:t>mudaré lo que ha salido de mis labios</a:t>
            </a:r>
            <a:r>
              <a:rPr lang="es-CO" i="1" dirty="0" smtClean="0"/>
              <a:t>. </a:t>
            </a:r>
          </a:p>
          <a:p>
            <a:pPr marL="0" indent="0" algn="ctr">
              <a:buNone/>
            </a:pPr>
            <a:r>
              <a:rPr lang="es-CO" i="1" dirty="0" smtClean="0"/>
              <a:t>Con </a:t>
            </a:r>
            <a:r>
              <a:rPr lang="es-CO" i="1" dirty="0" smtClean="0">
                <a:solidFill>
                  <a:srgbClr val="FF0000"/>
                </a:solidFill>
              </a:rPr>
              <a:t>(Mateo 5:17)</a:t>
            </a:r>
            <a:r>
              <a:rPr lang="es-CO" i="1" dirty="0" smtClean="0"/>
              <a:t>. </a:t>
            </a:r>
            <a:r>
              <a:rPr lang="es-CO" dirty="0" smtClean="0"/>
              <a:t>No </a:t>
            </a:r>
            <a:r>
              <a:rPr lang="es-CO" dirty="0"/>
              <a:t>penséis que he venido para abrogar la ley o los profetas; no he venido para abrogar, sino para cumplir</a:t>
            </a:r>
            <a:r>
              <a:rPr lang="es-CO" dirty="0" smtClean="0"/>
              <a:t>.</a:t>
            </a:r>
          </a:p>
          <a:p>
            <a:pPr marL="0" indent="0" algn="ctr">
              <a:buNone/>
            </a:pPr>
            <a:endParaRPr lang="es-CO" dirty="0" smtClean="0"/>
          </a:p>
          <a:p>
            <a:pPr marL="0" indent="0" algn="ctr">
              <a:buNone/>
            </a:pPr>
            <a:r>
              <a:rPr lang="es-CO" dirty="0" smtClean="0"/>
              <a:t>Y que el diezmo es para </a:t>
            </a:r>
            <a:r>
              <a:rPr lang="es-CO" i="1" u="sng" dirty="0" smtClean="0"/>
              <a:t>anunciar </a:t>
            </a:r>
            <a:r>
              <a:rPr lang="es-CO" i="1" u="sng" dirty="0"/>
              <a:t>el </a:t>
            </a:r>
            <a:r>
              <a:rPr lang="es-CO" i="1" u="sng" dirty="0" smtClean="0"/>
              <a:t>evangelio </a:t>
            </a:r>
            <a:r>
              <a:rPr lang="es-CO" i="1" dirty="0" smtClean="0">
                <a:solidFill>
                  <a:srgbClr val="FF0000"/>
                </a:solidFill>
              </a:rPr>
              <a:t>(1 Cor.9:14)</a:t>
            </a:r>
            <a:r>
              <a:rPr lang="es-CO" i="1" dirty="0" smtClean="0"/>
              <a:t>. Entonces se debe diezmar hasta que se termine la predicación en todo el mundo </a:t>
            </a:r>
            <a:r>
              <a:rPr lang="es-CO" i="1" dirty="0" smtClean="0">
                <a:solidFill>
                  <a:srgbClr val="FF0000"/>
                </a:solidFill>
              </a:rPr>
              <a:t>(Mat.24:14).</a:t>
            </a:r>
            <a:endParaRPr lang="es-CO" dirty="0">
              <a:solidFill>
                <a:srgbClr val="FF0000"/>
              </a:solidFill>
            </a:endParaRPr>
          </a:p>
        </p:txBody>
      </p:sp>
    </p:spTree>
    <p:extLst>
      <p:ext uri="{BB962C8B-B14F-4D97-AF65-F5344CB8AC3E}">
        <p14:creationId xmlns:p14="http://schemas.microsoft.com/office/powerpoint/2010/main" val="1185590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1000"/>
                                        <p:tgtEl>
                                          <p:spTgt spid="3">
                                            <p:txEl>
                                              <p:pRg st="3" end="3"/>
                                            </p:txEl>
                                          </p:spTgt>
                                        </p:tgtEl>
                                      </p:cBhvr>
                                    </p:animEffect>
                                    <p:anim calcmode="lin" valueType="num">
                                      <p:cBhvr>
                                        <p:cTn id="1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normAutofit/>
          </a:bodyPr>
          <a:lstStyle/>
          <a:p>
            <a:r>
              <a:rPr lang="es-CO" sz="4800" b="1" i="1" dirty="0" smtClean="0">
                <a:solidFill>
                  <a:srgbClr val="FF0000"/>
                </a:solidFill>
                <a:latin typeface="Agency FB" pitchFamily="34" charset="0"/>
              </a:rPr>
              <a:t>¿Cómo se debe diezmar?</a:t>
            </a:r>
            <a:endParaRPr lang="es-CO" sz="4800"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853136"/>
          </a:xfrm>
        </p:spPr>
        <p:txBody>
          <a:bodyPr>
            <a:normAutofit/>
          </a:bodyPr>
          <a:lstStyle/>
          <a:p>
            <a:pPr marL="0" indent="0" algn="ctr">
              <a:buNone/>
              <a:tabLst>
                <a:tab pos="3951288" algn="l"/>
              </a:tabLst>
            </a:pPr>
            <a:endParaRPr lang="es-CO" b="1" u="sng" dirty="0" smtClean="0"/>
          </a:p>
          <a:p>
            <a:pPr marL="0" indent="0" algn="ctr">
              <a:buNone/>
              <a:tabLst>
                <a:tab pos="3951288" algn="l"/>
              </a:tabLst>
            </a:pPr>
            <a:r>
              <a:rPr lang="es-CO" b="1" u="sng" dirty="0" smtClean="0"/>
              <a:t>Dios </a:t>
            </a:r>
            <a:r>
              <a:rPr lang="es-CO" b="1" u="sng" dirty="0" smtClean="0"/>
              <a:t>debe estar en primer lugar:</a:t>
            </a:r>
            <a:r>
              <a:rPr lang="es-CO" dirty="0" smtClean="0"/>
              <a:t> </a:t>
            </a:r>
            <a:r>
              <a:rPr lang="es-CO" b="1" dirty="0" smtClean="0">
                <a:solidFill>
                  <a:srgbClr val="FF0000"/>
                </a:solidFill>
              </a:rPr>
              <a:t>Deut.6:5</a:t>
            </a:r>
            <a:r>
              <a:rPr lang="es-CO" dirty="0" smtClean="0"/>
              <a:t>.</a:t>
            </a:r>
            <a:r>
              <a:rPr lang="es-CO" b="1" baseline="30000" dirty="0"/>
              <a:t> </a:t>
            </a:r>
            <a:r>
              <a:rPr lang="es-CO" i="1" u="sng" dirty="0" smtClean="0"/>
              <a:t>Y </a:t>
            </a:r>
            <a:r>
              <a:rPr lang="es-CO" i="1" u="sng" dirty="0"/>
              <a:t>amarás a Jehová tu Dios de todo tu corazón, y de toda tu alma, y con todas tus fuerzas</a:t>
            </a:r>
            <a:r>
              <a:rPr lang="es-CO" dirty="0" smtClean="0"/>
              <a:t>. Jesús lo ratificó en </a:t>
            </a:r>
            <a:r>
              <a:rPr lang="es-CO" b="1" dirty="0" smtClean="0">
                <a:solidFill>
                  <a:srgbClr val="FF0000"/>
                </a:solidFill>
              </a:rPr>
              <a:t>(Lea Marcos </a:t>
            </a:r>
            <a:r>
              <a:rPr lang="es-CO" b="1" dirty="0" smtClean="0">
                <a:solidFill>
                  <a:srgbClr val="FF0000"/>
                </a:solidFill>
              </a:rPr>
              <a:t>12:29-30).</a:t>
            </a:r>
          </a:p>
          <a:p>
            <a:pPr marL="0" indent="0" algn="ctr">
              <a:buNone/>
              <a:tabLst>
                <a:tab pos="3951288" algn="l"/>
              </a:tabLst>
            </a:pPr>
            <a:endParaRPr lang="es-CO" dirty="0" smtClean="0"/>
          </a:p>
          <a:p>
            <a:pPr marL="0" indent="0" algn="ctr">
              <a:buNone/>
              <a:tabLst>
                <a:tab pos="3951288" algn="l"/>
              </a:tabLst>
            </a:pPr>
            <a:r>
              <a:rPr lang="es-CO" dirty="0" smtClean="0"/>
              <a:t>Primero </a:t>
            </a:r>
            <a:r>
              <a:rPr lang="es-CO" dirty="0" smtClean="0"/>
              <a:t>debemos separar el diezmo, y después pagar nuestras obligaciones etc. Etc. </a:t>
            </a:r>
            <a:endParaRPr lang="es-CO" dirty="0"/>
          </a:p>
        </p:txBody>
      </p:sp>
    </p:spTree>
    <p:extLst>
      <p:ext uri="{BB962C8B-B14F-4D97-AF65-F5344CB8AC3E}">
        <p14:creationId xmlns:p14="http://schemas.microsoft.com/office/powerpoint/2010/main" val="2266421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29600" cy="6192688"/>
          </a:xfrm>
        </p:spPr>
        <p:txBody>
          <a:bodyPr/>
          <a:lstStyle/>
          <a:p>
            <a:pPr marL="0" indent="0" algn="ctr">
              <a:buNone/>
            </a:pPr>
            <a:r>
              <a:rPr lang="es-CO" dirty="0" smtClean="0"/>
              <a:t>Hay algunos que proceden así: Primero pagan el recibo de la luz, del agua, teléfono, impuestos, deudas, etc. </a:t>
            </a:r>
            <a:r>
              <a:rPr lang="es-CO" dirty="0"/>
              <a:t>e</a:t>
            </a:r>
            <a:r>
              <a:rPr lang="es-CO" dirty="0" smtClean="0"/>
              <a:t>tc. Y si les sobra dan el diezmo, lo cual es a la inversa de lo que Dios ha ordenado; es decir, dejan a Dios en el  último lugar. </a:t>
            </a:r>
          </a:p>
          <a:p>
            <a:pPr marL="0" indent="0">
              <a:buNone/>
            </a:pPr>
            <a:endParaRPr lang="es-CO" dirty="0"/>
          </a:p>
          <a:p>
            <a:pPr marL="0" indent="0" algn="ctr">
              <a:buNone/>
            </a:pPr>
            <a:r>
              <a:rPr lang="es-CO" sz="3600" b="1" i="1" dirty="0" smtClean="0">
                <a:solidFill>
                  <a:srgbClr val="FF0000"/>
                </a:solidFill>
              </a:rPr>
              <a:t>¿Cuál es el consejo de Cristo?</a:t>
            </a:r>
          </a:p>
          <a:p>
            <a:pPr marL="0" indent="0" algn="ctr">
              <a:buNone/>
            </a:pPr>
            <a:r>
              <a:rPr lang="es-CO" sz="3600" i="1" u="sng" dirty="0" smtClean="0"/>
              <a:t>Mas </a:t>
            </a:r>
            <a:r>
              <a:rPr lang="es-CO" sz="3600" i="1" u="sng" dirty="0"/>
              <a:t>buscad primeramente el reino de Dios y su justicia, y todas estas cosas os serán </a:t>
            </a:r>
            <a:r>
              <a:rPr lang="es-CO" sz="3600" i="1" u="sng" dirty="0" smtClean="0"/>
              <a:t>añadidas.</a:t>
            </a:r>
            <a:r>
              <a:rPr lang="es-CO" sz="3600" dirty="0" smtClean="0"/>
              <a:t> </a:t>
            </a:r>
          </a:p>
          <a:p>
            <a:pPr marL="0" indent="0" algn="ctr">
              <a:buNone/>
            </a:pPr>
            <a:r>
              <a:rPr lang="es-CO" sz="3600" dirty="0" smtClean="0">
                <a:solidFill>
                  <a:srgbClr val="FF0000"/>
                </a:solidFill>
              </a:rPr>
              <a:t>(Mat.6:33).</a:t>
            </a:r>
            <a:r>
              <a:rPr lang="es-CO" sz="3600" b="1" i="1" dirty="0" smtClean="0">
                <a:solidFill>
                  <a:srgbClr val="FF0000"/>
                </a:solidFill>
              </a:rPr>
              <a:t>   </a:t>
            </a:r>
            <a:endParaRPr lang="es-CO" sz="3600" b="1" i="1" dirty="0">
              <a:solidFill>
                <a:srgbClr val="FF0000"/>
              </a:solidFill>
            </a:endParaRPr>
          </a:p>
        </p:txBody>
      </p:sp>
    </p:spTree>
    <p:extLst>
      <p:ext uri="{BB962C8B-B14F-4D97-AF65-F5344CB8AC3E}">
        <p14:creationId xmlns:p14="http://schemas.microsoft.com/office/powerpoint/2010/main" val="3888395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80">
                                          <p:stCondLst>
                                            <p:cond delay="0"/>
                                          </p:stCondLst>
                                        </p:cTn>
                                        <p:tgtEl>
                                          <p:spTgt spid="3">
                                            <p:txEl>
                                              <p:pRg st="3" end="3"/>
                                            </p:txEl>
                                          </p:spTgt>
                                        </p:tgtEl>
                                      </p:cBhvr>
                                    </p:animEffect>
                                    <p:anim calcmode="lin" valueType="num">
                                      <p:cBhvr>
                                        <p:cTn id="2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3" end="3"/>
                                            </p:txEl>
                                          </p:spTgt>
                                        </p:tgtEl>
                                      </p:cBhvr>
                                      <p:to x="100000" y="60000"/>
                                    </p:animScale>
                                    <p:animScale>
                                      <p:cBhvr>
                                        <p:cTn id="28" dur="166" decel="50000">
                                          <p:stCondLst>
                                            <p:cond delay="676"/>
                                          </p:stCondLst>
                                        </p:cTn>
                                        <p:tgtEl>
                                          <p:spTgt spid="3">
                                            <p:txEl>
                                              <p:pRg st="3" end="3"/>
                                            </p:txEl>
                                          </p:spTgt>
                                        </p:tgtEl>
                                      </p:cBhvr>
                                      <p:to x="100000" y="100000"/>
                                    </p:animScale>
                                    <p:animScale>
                                      <p:cBhvr>
                                        <p:cTn id="29" dur="26">
                                          <p:stCondLst>
                                            <p:cond delay="1312"/>
                                          </p:stCondLst>
                                        </p:cTn>
                                        <p:tgtEl>
                                          <p:spTgt spid="3">
                                            <p:txEl>
                                              <p:pRg st="3" end="3"/>
                                            </p:txEl>
                                          </p:spTgt>
                                        </p:tgtEl>
                                      </p:cBhvr>
                                      <p:to x="100000" y="80000"/>
                                    </p:animScale>
                                    <p:animScale>
                                      <p:cBhvr>
                                        <p:cTn id="30" dur="166" decel="50000">
                                          <p:stCondLst>
                                            <p:cond delay="1338"/>
                                          </p:stCondLst>
                                        </p:cTn>
                                        <p:tgtEl>
                                          <p:spTgt spid="3">
                                            <p:txEl>
                                              <p:pRg st="3" end="3"/>
                                            </p:txEl>
                                          </p:spTgt>
                                        </p:tgtEl>
                                      </p:cBhvr>
                                      <p:to x="100000" y="100000"/>
                                    </p:animScale>
                                    <p:animScale>
                                      <p:cBhvr>
                                        <p:cTn id="31" dur="26">
                                          <p:stCondLst>
                                            <p:cond delay="1642"/>
                                          </p:stCondLst>
                                        </p:cTn>
                                        <p:tgtEl>
                                          <p:spTgt spid="3">
                                            <p:txEl>
                                              <p:pRg st="3" end="3"/>
                                            </p:txEl>
                                          </p:spTgt>
                                        </p:tgtEl>
                                      </p:cBhvr>
                                      <p:to x="100000" y="90000"/>
                                    </p:animScale>
                                    <p:animScale>
                                      <p:cBhvr>
                                        <p:cTn id="32" dur="166" decel="50000">
                                          <p:stCondLst>
                                            <p:cond delay="1668"/>
                                          </p:stCondLst>
                                        </p:cTn>
                                        <p:tgtEl>
                                          <p:spTgt spid="3">
                                            <p:txEl>
                                              <p:pRg st="3" end="3"/>
                                            </p:txEl>
                                          </p:spTgt>
                                        </p:tgtEl>
                                      </p:cBhvr>
                                      <p:to x="100000" y="100000"/>
                                    </p:animScale>
                                    <p:animScale>
                                      <p:cBhvr>
                                        <p:cTn id="33" dur="26">
                                          <p:stCondLst>
                                            <p:cond delay="1808"/>
                                          </p:stCondLst>
                                        </p:cTn>
                                        <p:tgtEl>
                                          <p:spTgt spid="3">
                                            <p:txEl>
                                              <p:pRg st="3" end="3"/>
                                            </p:txEl>
                                          </p:spTgt>
                                        </p:tgtEl>
                                      </p:cBhvr>
                                      <p:to x="100000" y="95000"/>
                                    </p:animScale>
                                    <p:animScale>
                                      <p:cBhvr>
                                        <p:cTn id="34" dur="166" decel="50000">
                                          <p:stCondLst>
                                            <p:cond delay="1834"/>
                                          </p:stCondLst>
                                        </p:cTn>
                                        <p:tgtEl>
                                          <p:spTgt spid="3">
                                            <p:txEl>
                                              <p:pRg st="3" end="3"/>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80">
                                          <p:stCondLst>
                                            <p:cond delay="0"/>
                                          </p:stCondLst>
                                        </p:cTn>
                                        <p:tgtEl>
                                          <p:spTgt spid="3">
                                            <p:txEl>
                                              <p:pRg st="4" end="4"/>
                                            </p:txEl>
                                          </p:spTgt>
                                        </p:tgtEl>
                                      </p:cBhvr>
                                    </p:animEffect>
                                    <p:anim calcmode="lin" valueType="num">
                                      <p:cBhvr>
                                        <p:cTn id="3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4" end="4"/>
                                            </p:txEl>
                                          </p:spTgt>
                                        </p:tgtEl>
                                      </p:cBhvr>
                                      <p:to x="100000" y="60000"/>
                                    </p:animScale>
                                    <p:animScale>
                                      <p:cBhvr>
                                        <p:cTn id="44" dur="166" decel="50000">
                                          <p:stCondLst>
                                            <p:cond delay="676"/>
                                          </p:stCondLst>
                                        </p:cTn>
                                        <p:tgtEl>
                                          <p:spTgt spid="3">
                                            <p:txEl>
                                              <p:pRg st="4" end="4"/>
                                            </p:txEl>
                                          </p:spTgt>
                                        </p:tgtEl>
                                      </p:cBhvr>
                                      <p:to x="100000" y="100000"/>
                                    </p:animScale>
                                    <p:animScale>
                                      <p:cBhvr>
                                        <p:cTn id="45" dur="26">
                                          <p:stCondLst>
                                            <p:cond delay="1312"/>
                                          </p:stCondLst>
                                        </p:cTn>
                                        <p:tgtEl>
                                          <p:spTgt spid="3">
                                            <p:txEl>
                                              <p:pRg st="4" end="4"/>
                                            </p:txEl>
                                          </p:spTgt>
                                        </p:tgtEl>
                                      </p:cBhvr>
                                      <p:to x="100000" y="80000"/>
                                    </p:animScale>
                                    <p:animScale>
                                      <p:cBhvr>
                                        <p:cTn id="46" dur="166" decel="50000">
                                          <p:stCondLst>
                                            <p:cond delay="1338"/>
                                          </p:stCondLst>
                                        </p:cTn>
                                        <p:tgtEl>
                                          <p:spTgt spid="3">
                                            <p:txEl>
                                              <p:pRg st="4" end="4"/>
                                            </p:txEl>
                                          </p:spTgt>
                                        </p:tgtEl>
                                      </p:cBhvr>
                                      <p:to x="100000" y="100000"/>
                                    </p:animScale>
                                    <p:animScale>
                                      <p:cBhvr>
                                        <p:cTn id="47" dur="26">
                                          <p:stCondLst>
                                            <p:cond delay="1642"/>
                                          </p:stCondLst>
                                        </p:cTn>
                                        <p:tgtEl>
                                          <p:spTgt spid="3">
                                            <p:txEl>
                                              <p:pRg st="4" end="4"/>
                                            </p:txEl>
                                          </p:spTgt>
                                        </p:tgtEl>
                                      </p:cBhvr>
                                      <p:to x="100000" y="90000"/>
                                    </p:animScale>
                                    <p:animScale>
                                      <p:cBhvr>
                                        <p:cTn id="48" dur="166" decel="50000">
                                          <p:stCondLst>
                                            <p:cond delay="1668"/>
                                          </p:stCondLst>
                                        </p:cTn>
                                        <p:tgtEl>
                                          <p:spTgt spid="3">
                                            <p:txEl>
                                              <p:pRg st="4" end="4"/>
                                            </p:txEl>
                                          </p:spTgt>
                                        </p:tgtEl>
                                      </p:cBhvr>
                                      <p:to x="100000" y="100000"/>
                                    </p:animScale>
                                    <p:animScale>
                                      <p:cBhvr>
                                        <p:cTn id="49" dur="26">
                                          <p:stCondLst>
                                            <p:cond delay="1808"/>
                                          </p:stCondLst>
                                        </p:cTn>
                                        <p:tgtEl>
                                          <p:spTgt spid="3">
                                            <p:txEl>
                                              <p:pRg st="4" end="4"/>
                                            </p:txEl>
                                          </p:spTgt>
                                        </p:tgtEl>
                                      </p:cBhvr>
                                      <p:to x="100000" y="95000"/>
                                    </p:animScale>
                                    <p:animScale>
                                      <p:cBhvr>
                                        <p:cTn id="5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marL="0" indent="0">
              <a:buNone/>
            </a:pPr>
            <a:r>
              <a:rPr lang="es-CO" dirty="0"/>
              <a:t>La mayor parte de los seres humanos están afanados trabajando </a:t>
            </a:r>
            <a:r>
              <a:rPr lang="es-CO" dirty="0" smtClean="0"/>
              <a:t>por lo siguiente:</a:t>
            </a:r>
          </a:p>
          <a:p>
            <a:pPr marL="514350" indent="-514350">
              <a:buAutoNum type="arabicParenR"/>
            </a:pPr>
            <a:endParaRPr lang="es-CO" dirty="0" smtClean="0"/>
          </a:p>
          <a:p>
            <a:pPr marL="514350" indent="-514350">
              <a:buAutoNum type="arabicParenR"/>
            </a:pPr>
            <a:r>
              <a:rPr lang="es-CO" dirty="0" smtClean="0"/>
              <a:t>“</a:t>
            </a:r>
            <a:r>
              <a:rPr lang="es-CO" dirty="0"/>
              <a:t>la comida que perece” </a:t>
            </a:r>
            <a:r>
              <a:rPr lang="es-CO" dirty="0">
                <a:solidFill>
                  <a:srgbClr val="FF0000"/>
                </a:solidFill>
              </a:rPr>
              <a:t>(</a:t>
            </a:r>
            <a:r>
              <a:rPr lang="es-CO" dirty="0" smtClean="0">
                <a:solidFill>
                  <a:srgbClr val="FF0000"/>
                </a:solidFill>
              </a:rPr>
              <a:t>Juan 6:27)</a:t>
            </a:r>
            <a:r>
              <a:rPr lang="es-CO" dirty="0" smtClean="0"/>
              <a:t>,</a:t>
            </a:r>
          </a:p>
          <a:p>
            <a:pPr marL="514350" indent="-514350">
              <a:buAutoNum type="arabicParenR"/>
            </a:pPr>
            <a:r>
              <a:rPr lang="es-CO" dirty="0" smtClean="0"/>
              <a:t> </a:t>
            </a:r>
            <a:r>
              <a:rPr lang="es-CO" dirty="0"/>
              <a:t>por el agua de la cual volverán a tener sed </a:t>
            </a:r>
            <a:r>
              <a:rPr lang="es-CO" dirty="0">
                <a:solidFill>
                  <a:srgbClr val="FF0000"/>
                </a:solidFill>
              </a:rPr>
              <a:t>(</a:t>
            </a:r>
            <a:r>
              <a:rPr lang="es-CO" dirty="0" smtClean="0">
                <a:solidFill>
                  <a:srgbClr val="FF0000"/>
                </a:solidFill>
              </a:rPr>
              <a:t>Juan 4:13)</a:t>
            </a:r>
            <a:r>
              <a:rPr lang="es-CO" dirty="0" smtClean="0"/>
              <a:t> </a:t>
            </a:r>
          </a:p>
          <a:p>
            <a:pPr marL="514350" indent="-514350">
              <a:buAutoNum type="arabicParenR"/>
            </a:pPr>
            <a:r>
              <a:rPr lang="es-CO" dirty="0" smtClean="0"/>
              <a:t>La </a:t>
            </a:r>
            <a:r>
              <a:rPr lang="es-CO" dirty="0"/>
              <a:t>mayoría de las personas gasta su “dinero en lo que no es pan” y su “trabajo en lo que no sacia” </a:t>
            </a:r>
            <a:r>
              <a:rPr lang="es-CO" dirty="0">
                <a:solidFill>
                  <a:srgbClr val="FF0000"/>
                </a:solidFill>
              </a:rPr>
              <a:t>(</a:t>
            </a:r>
            <a:r>
              <a:rPr lang="es-CO" dirty="0" smtClean="0">
                <a:solidFill>
                  <a:srgbClr val="FF0000"/>
                </a:solidFill>
              </a:rPr>
              <a:t>Isa.55:2)</a:t>
            </a:r>
            <a:r>
              <a:rPr lang="es-CO" dirty="0" smtClean="0"/>
              <a:t> </a:t>
            </a:r>
          </a:p>
          <a:p>
            <a:pPr marL="0" indent="0">
              <a:buNone/>
            </a:pPr>
            <a:r>
              <a:rPr lang="es-CO" dirty="0" smtClean="0"/>
              <a:t> </a:t>
            </a:r>
          </a:p>
          <a:p>
            <a:pPr marL="0" indent="0">
              <a:buNone/>
            </a:pPr>
            <a:r>
              <a:rPr lang="es-CO" dirty="0" smtClean="0"/>
              <a:t>Con </a:t>
            </a:r>
            <a:r>
              <a:rPr lang="es-CO" dirty="0"/>
              <a:t>demasiada frecuencia tendemos a hacer de las cosas materiales el principal propósito de nuestra vida, </a:t>
            </a:r>
            <a:r>
              <a:rPr lang="es-CO" b="1" dirty="0">
                <a:solidFill>
                  <a:srgbClr val="FF0000"/>
                </a:solidFill>
                <a:latin typeface="Agency FB" pitchFamily="34" charset="0"/>
              </a:rPr>
              <a:t>con la vana esperanza de que Dios será indulgente con nosotros, y que al final de nuestra existencia, añadirá la eternidad al breve plazo de setenta años</a:t>
            </a:r>
            <a:r>
              <a:rPr lang="es-CO" dirty="0"/>
              <a:t>.  Cristo quiere que demos a las cosas más importantes el primer lugar y nos asegura que las cosas de menor importancia y menor valor serán dadas a cada uno de acuerdo con su necesidad.</a:t>
            </a:r>
          </a:p>
          <a:p>
            <a:endParaRPr lang="es-CO" dirty="0"/>
          </a:p>
        </p:txBody>
      </p:sp>
    </p:spTree>
    <p:extLst>
      <p:ext uri="{BB962C8B-B14F-4D97-AF65-F5344CB8AC3E}">
        <p14:creationId xmlns:p14="http://schemas.microsoft.com/office/powerpoint/2010/main" val="1978481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anim calcmode="lin" valueType="num">
                                      <p:cBhvr>
                                        <p:cTn id="3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88640"/>
            <a:ext cx="8229600" cy="936104"/>
          </a:xfrm>
          <a:solidFill>
            <a:schemeClr val="bg1"/>
          </a:solidFill>
        </p:spPr>
        <p:txBody>
          <a:bodyPr/>
          <a:lstStyle/>
          <a:p>
            <a:pPr marL="0" indent="0" algn="ctr">
              <a:buNone/>
            </a:pPr>
            <a:r>
              <a:rPr lang="es-CO" sz="3600" b="1" dirty="0">
                <a:solidFill>
                  <a:srgbClr val="FF0000"/>
                </a:solidFill>
              </a:rPr>
              <a:t>¿Porqué tiene que devolverse el diezmo</a:t>
            </a:r>
            <a:r>
              <a:rPr lang="es-CO" sz="3600" b="1" dirty="0" smtClean="0">
                <a:solidFill>
                  <a:srgbClr val="FF0000"/>
                </a:solidFill>
              </a:rPr>
              <a:t>?</a:t>
            </a:r>
            <a:endParaRPr lang="es-CO" sz="3600" b="1" dirty="0">
              <a:solidFill>
                <a:srgbClr val="FF0000"/>
              </a:solidFill>
            </a:endParaRPr>
          </a:p>
        </p:txBody>
      </p:sp>
      <p:sp>
        <p:nvSpPr>
          <p:cNvPr id="4" name="3 Rectángulo"/>
          <p:cNvSpPr/>
          <p:nvPr/>
        </p:nvSpPr>
        <p:spPr>
          <a:xfrm>
            <a:off x="3365814" y="1340768"/>
            <a:ext cx="2212167" cy="5262979"/>
          </a:xfrm>
          <a:prstGeom prst="rect">
            <a:avLst/>
          </a:prstGeom>
        </p:spPr>
        <p:txBody>
          <a:bodyPr wrap="square">
            <a:spAutoFit/>
          </a:bodyPr>
          <a:lstStyle/>
          <a:p>
            <a:pPr algn="ctr"/>
            <a:r>
              <a:rPr lang="es-CO" sz="2800" b="1" dirty="0">
                <a:solidFill>
                  <a:srgbClr val="FF0000"/>
                </a:solidFill>
              </a:rPr>
              <a:t>Lev.27.30</a:t>
            </a:r>
            <a:r>
              <a:rPr lang="es-CO" sz="2800" b="1" dirty="0" smtClean="0">
                <a:solidFill>
                  <a:srgbClr val="FF0000"/>
                </a:solidFill>
              </a:rPr>
              <a:t>.</a:t>
            </a:r>
          </a:p>
          <a:p>
            <a:pPr algn="ctr"/>
            <a:r>
              <a:rPr lang="es-CO" sz="2800" b="1" baseline="30000" dirty="0" smtClean="0"/>
              <a:t> </a:t>
            </a:r>
            <a:r>
              <a:rPr lang="es-CO" sz="2800" dirty="0"/>
              <a:t>Y el diezmo de la tierra, así de la simiente de la tierra como del fruto de los árboles, de Jehová es; es cosa dedicada a Jehová. </a:t>
            </a:r>
          </a:p>
        </p:txBody>
      </p:sp>
      <p:pic>
        <p:nvPicPr>
          <p:cNvPr id="1026" name="Picture 2" descr="http://ubdavid.org/espanol/vida-practica/graphics/22_jesus-owns-worl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340768"/>
            <a:ext cx="2880320" cy="367240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5157192"/>
            <a:ext cx="3203848" cy="1569660"/>
          </a:xfrm>
          <a:prstGeom prst="rect">
            <a:avLst/>
          </a:prstGeom>
        </p:spPr>
        <p:txBody>
          <a:bodyPr wrap="square">
            <a:spAutoFit/>
          </a:bodyPr>
          <a:lstStyle/>
          <a:p>
            <a:pPr algn="ctr"/>
            <a:r>
              <a:rPr lang="es-CO" sz="2400" b="1" i="1" dirty="0" smtClean="0">
                <a:solidFill>
                  <a:srgbClr val="FF0000"/>
                </a:solidFill>
              </a:rPr>
              <a:t>De </a:t>
            </a:r>
            <a:r>
              <a:rPr lang="es-CO" sz="2400" b="1" i="1" dirty="0">
                <a:solidFill>
                  <a:srgbClr val="FF0000"/>
                </a:solidFill>
              </a:rPr>
              <a:t>Jehová es la tierra y su </a:t>
            </a:r>
            <a:r>
              <a:rPr lang="es-CO" sz="2400" b="1" i="1" dirty="0" smtClean="0">
                <a:solidFill>
                  <a:srgbClr val="FF0000"/>
                </a:solidFill>
              </a:rPr>
              <a:t>plenitud; El </a:t>
            </a:r>
            <a:r>
              <a:rPr lang="es-CO" sz="2400" b="1" i="1" dirty="0">
                <a:solidFill>
                  <a:srgbClr val="FF0000"/>
                </a:solidFill>
              </a:rPr>
              <a:t>mundo, y los que en él </a:t>
            </a:r>
            <a:r>
              <a:rPr lang="es-CO" sz="2400" b="1" i="1" dirty="0" smtClean="0">
                <a:solidFill>
                  <a:srgbClr val="FF0000"/>
                </a:solidFill>
              </a:rPr>
              <a:t>habitan (Sal.24:1).</a:t>
            </a:r>
            <a:endParaRPr lang="es-CO" sz="2400" b="1" dirty="0">
              <a:solidFill>
                <a:srgbClr val="FF0000"/>
              </a:solidFill>
            </a:endParaRPr>
          </a:p>
        </p:txBody>
      </p:sp>
      <p:pic>
        <p:nvPicPr>
          <p:cNvPr id="1028" name="Picture 4" descr="http://ubdavid.org/espanol/vida-practica/graphics/23_tithe-sack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7981" y="1340768"/>
            <a:ext cx="3242491" cy="367240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577980" y="5157192"/>
            <a:ext cx="3444517" cy="1200329"/>
          </a:xfrm>
          <a:prstGeom prst="rect">
            <a:avLst/>
          </a:prstGeom>
        </p:spPr>
        <p:txBody>
          <a:bodyPr wrap="square">
            <a:spAutoFit/>
          </a:bodyPr>
          <a:lstStyle/>
          <a:p>
            <a:pPr algn="ctr"/>
            <a:r>
              <a:rPr lang="es-CO" sz="2400" i="1" dirty="0" smtClean="0">
                <a:solidFill>
                  <a:srgbClr val="FF0000"/>
                </a:solidFill>
              </a:rPr>
              <a:t>Al </a:t>
            </a:r>
            <a:r>
              <a:rPr lang="es-CO" sz="2400" i="1" dirty="0">
                <a:solidFill>
                  <a:srgbClr val="FF0000"/>
                </a:solidFill>
              </a:rPr>
              <a:t>dar el diezmo le reconocemos a Él como el dueño de todo.</a:t>
            </a:r>
          </a:p>
        </p:txBody>
      </p:sp>
    </p:spTree>
    <p:extLst>
      <p:ext uri="{BB962C8B-B14F-4D97-AF65-F5344CB8AC3E}">
        <p14:creationId xmlns:p14="http://schemas.microsoft.com/office/powerpoint/2010/main" val="2719499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000" fill="hold"/>
                                        <p:tgtEl>
                                          <p:spTgt spid="1026"/>
                                        </p:tgtEl>
                                        <p:attrNameLst>
                                          <p:attrName>ppt_w</p:attrName>
                                        </p:attrNameLst>
                                      </p:cBhvr>
                                      <p:tavLst>
                                        <p:tav tm="0">
                                          <p:val>
                                            <p:fltVal val="0"/>
                                          </p:val>
                                        </p:tav>
                                        <p:tav tm="100000">
                                          <p:val>
                                            <p:strVal val="#ppt_w"/>
                                          </p:val>
                                        </p:tav>
                                      </p:tavLst>
                                    </p:anim>
                                    <p:anim calcmode="lin" valueType="num">
                                      <p:cBhvr>
                                        <p:cTn id="16" dur="1000" fill="hold"/>
                                        <p:tgtEl>
                                          <p:spTgt spid="1026"/>
                                        </p:tgtEl>
                                        <p:attrNameLst>
                                          <p:attrName>ppt_h</p:attrName>
                                        </p:attrNameLst>
                                      </p:cBhvr>
                                      <p:tavLst>
                                        <p:tav tm="0">
                                          <p:val>
                                            <p:fltVal val="0"/>
                                          </p:val>
                                        </p:tav>
                                        <p:tav tm="100000">
                                          <p:val>
                                            <p:strVal val="#ppt_h"/>
                                          </p:val>
                                        </p:tav>
                                      </p:tavLst>
                                    </p:anim>
                                    <p:anim calcmode="lin" valueType="num">
                                      <p:cBhvr>
                                        <p:cTn id="17" dur="1000" fill="hold"/>
                                        <p:tgtEl>
                                          <p:spTgt spid="1026"/>
                                        </p:tgtEl>
                                        <p:attrNameLst>
                                          <p:attrName>style.rotation</p:attrName>
                                        </p:attrNameLst>
                                      </p:cBhvr>
                                      <p:tavLst>
                                        <p:tav tm="0">
                                          <p:val>
                                            <p:fltVal val="90"/>
                                          </p:val>
                                        </p:tav>
                                        <p:tav tm="100000">
                                          <p:val>
                                            <p:fltVal val="0"/>
                                          </p:val>
                                        </p:tav>
                                      </p:tavLst>
                                    </p:anim>
                                    <p:animEffect transition="in" filter="fade">
                                      <p:cBhvr>
                                        <p:cTn id="18" dur="10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028"/>
                                        </p:tgtEl>
                                        <p:attrNameLst>
                                          <p:attrName>style.visibility</p:attrName>
                                        </p:attrNameLst>
                                      </p:cBhvr>
                                      <p:to>
                                        <p:strVal val="visible"/>
                                      </p:to>
                                    </p:set>
                                    <p:anim calcmode="lin" valueType="num">
                                      <p:cBhvr>
                                        <p:cTn id="31" dur="1000" fill="hold"/>
                                        <p:tgtEl>
                                          <p:spTgt spid="1028"/>
                                        </p:tgtEl>
                                        <p:attrNameLst>
                                          <p:attrName>ppt_w</p:attrName>
                                        </p:attrNameLst>
                                      </p:cBhvr>
                                      <p:tavLst>
                                        <p:tav tm="0">
                                          <p:val>
                                            <p:fltVal val="0"/>
                                          </p:val>
                                        </p:tav>
                                        <p:tav tm="100000">
                                          <p:val>
                                            <p:strVal val="#ppt_w"/>
                                          </p:val>
                                        </p:tav>
                                      </p:tavLst>
                                    </p:anim>
                                    <p:anim calcmode="lin" valueType="num">
                                      <p:cBhvr>
                                        <p:cTn id="32" dur="1000" fill="hold"/>
                                        <p:tgtEl>
                                          <p:spTgt spid="1028"/>
                                        </p:tgtEl>
                                        <p:attrNameLst>
                                          <p:attrName>ppt_h</p:attrName>
                                        </p:attrNameLst>
                                      </p:cBhvr>
                                      <p:tavLst>
                                        <p:tav tm="0">
                                          <p:val>
                                            <p:fltVal val="0"/>
                                          </p:val>
                                        </p:tav>
                                        <p:tav tm="100000">
                                          <p:val>
                                            <p:strVal val="#ppt_h"/>
                                          </p:val>
                                        </p:tav>
                                      </p:tavLst>
                                    </p:anim>
                                    <p:anim calcmode="lin" valueType="num">
                                      <p:cBhvr>
                                        <p:cTn id="33" dur="1000" fill="hold"/>
                                        <p:tgtEl>
                                          <p:spTgt spid="1028"/>
                                        </p:tgtEl>
                                        <p:attrNameLst>
                                          <p:attrName>style.rotation</p:attrName>
                                        </p:attrNameLst>
                                      </p:cBhvr>
                                      <p:tavLst>
                                        <p:tav tm="0">
                                          <p:val>
                                            <p:fltVal val="90"/>
                                          </p:val>
                                        </p:tav>
                                        <p:tav tm="100000">
                                          <p:val>
                                            <p:fltVal val="0"/>
                                          </p:val>
                                        </p:tav>
                                      </p:tavLst>
                                    </p:anim>
                                    <p:animEffect transition="in" filter="fade">
                                      <p:cBhvr>
                                        <p:cTn id="34" dur="1000"/>
                                        <p:tgtEl>
                                          <p:spTgt spid="1028"/>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864096"/>
          </a:xfrm>
        </p:spPr>
        <p:txBody>
          <a:bodyPr/>
          <a:lstStyle/>
          <a:p>
            <a:pPr marL="0" indent="0" algn="ctr">
              <a:buNone/>
            </a:pPr>
            <a:r>
              <a:rPr lang="es-CO" sz="3600" b="1" dirty="0">
                <a:solidFill>
                  <a:srgbClr val="FF0000"/>
                </a:solidFill>
              </a:rPr>
              <a:t>¿De qué tenemos que dar el diezmo</a:t>
            </a:r>
            <a:r>
              <a:rPr lang="es-CO" sz="3600" b="1" dirty="0" smtClean="0">
                <a:solidFill>
                  <a:srgbClr val="FF0000"/>
                </a:solidFill>
              </a:rPr>
              <a:t>?</a:t>
            </a:r>
            <a:endParaRPr lang="es-CO" sz="3600" b="1" dirty="0">
              <a:solidFill>
                <a:srgbClr val="FF0000"/>
              </a:solidFill>
            </a:endParaRPr>
          </a:p>
        </p:txBody>
      </p:sp>
      <p:sp>
        <p:nvSpPr>
          <p:cNvPr id="4" name="3 Rectángulo"/>
          <p:cNvSpPr/>
          <p:nvPr/>
        </p:nvSpPr>
        <p:spPr>
          <a:xfrm>
            <a:off x="323528" y="1700808"/>
            <a:ext cx="4572000" cy="2554545"/>
          </a:xfrm>
          <a:prstGeom prst="rect">
            <a:avLst/>
          </a:prstGeom>
        </p:spPr>
        <p:txBody>
          <a:bodyPr>
            <a:spAutoFit/>
          </a:bodyPr>
          <a:lstStyle/>
          <a:p>
            <a:pPr algn="ctr"/>
            <a:r>
              <a:rPr lang="es-CO" sz="3200" b="1" dirty="0">
                <a:solidFill>
                  <a:srgbClr val="FF0000"/>
                </a:solidFill>
              </a:rPr>
              <a:t>Gén.28:22</a:t>
            </a:r>
            <a:r>
              <a:rPr lang="es-CO" sz="3200" dirty="0"/>
              <a:t>. Y esta piedra que he puesto por señal, será casa de Dios; y de </a:t>
            </a:r>
            <a:r>
              <a:rPr lang="es-CO" sz="3200" i="1" u="sng" dirty="0"/>
              <a:t>todo</a:t>
            </a:r>
            <a:r>
              <a:rPr lang="es-CO" sz="3200" dirty="0"/>
              <a:t> lo que me dieres, el diezmo apartaré para </a:t>
            </a:r>
            <a:r>
              <a:rPr lang="es-CO" sz="3200" dirty="0" smtClean="0"/>
              <a:t>ti.</a:t>
            </a:r>
            <a:endParaRPr lang="es-CO" sz="3200" dirty="0"/>
          </a:p>
        </p:txBody>
      </p:sp>
      <p:pic>
        <p:nvPicPr>
          <p:cNvPr id="2050" name="Picture 2" descr="http://propheticverses.com/images/img01/img0101/img0101c/01gen2812jacobsladd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700808"/>
            <a:ext cx="2952328" cy="255454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4306773"/>
            <a:ext cx="9144000" cy="2677656"/>
          </a:xfrm>
          <a:prstGeom prst="rect">
            <a:avLst/>
          </a:prstGeom>
        </p:spPr>
        <p:txBody>
          <a:bodyPr wrap="square">
            <a:spAutoFit/>
          </a:bodyPr>
          <a:lstStyle/>
          <a:p>
            <a:pPr algn="ctr"/>
            <a:r>
              <a:rPr lang="es-CO" sz="2400" dirty="0"/>
              <a:t> Jacob declaró su intención de erigir en ese lugar un altar para la celebración del culto divino.  El cumplió esa resolución varios años después al volver a salvo a la tierra de su </a:t>
            </a:r>
            <a:r>
              <a:rPr lang="es-CO" sz="2400" dirty="0" smtClean="0"/>
              <a:t>nacimiento</a:t>
            </a:r>
          </a:p>
          <a:p>
            <a:pPr algn="ctr"/>
            <a:r>
              <a:rPr lang="es-CO" sz="2400" dirty="0" smtClean="0"/>
              <a:t>Lea </a:t>
            </a:r>
            <a:r>
              <a:rPr lang="es-CO" sz="2400" b="1" dirty="0" smtClean="0">
                <a:solidFill>
                  <a:srgbClr val="FF0000"/>
                </a:solidFill>
              </a:rPr>
              <a:t> </a:t>
            </a:r>
            <a:r>
              <a:rPr lang="es-CO" sz="2400" b="1" dirty="0">
                <a:solidFill>
                  <a:srgbClr val="FF0000"/>
                </a:solidFill>
              </a:rPr>
              <a:t>(</a:t>
            </a:r>
            <a:r>
              <a:rPr lang="es-CO" sz="2400" b="1" dirty="0" smtClean="0">
                <a:solidFill>
                  <a:srgbClr val="FF0000"/>
                </a:solidFill>
              </a:rPr>
              <a:t>Gen.35:1</a:t>
            </a:r>
            <a:r>
              <a:rPr lang="es-CO" sz="2400" b="1" dirty="0">
                <a:solidFill>
                  <a:srgbClr val="FF0000"/>
                </a:solidFill>
              </a:rPr>
              <a:t>, </a:t>
            </a:r>
            <a:r>
              <a:rPr lang="es-CO" sz="2400" b="1" dirty="0" smtClean="0">
                <a:solidFill>
                  <a:srgbClr val="FF0000"/>
                </a:solidFill>
              </a:rPr>
              <a:t>15). </a:t>
            </a:r>
            <a:r>
              <a:rPr lang="es-CO" sz="2400" dirty="0" smtClean="0"/>
              <a:t>Lo hiso no </a:t>
            </a:r>
            <a:r>
              <a:rPr lang="es-CO" sz="2400" dirty="0"/>
              <a:t>para ganar el favor del cielo, sino en humilde y agradecido reconocimiento del perdón y el favor de Dios</a:t>
            </a:r>
            <a:r>
              <a:rPr lang="es-CO" sz="2400" dirty="0" smtClean="0"/>
              <a:t>. Tanto </a:t>
            </a:r>
            <a:r>
              <a:rPr lang="es-CO" sz="2400" dirty="0"/>
              <a:t>Abrahán como Isaac entendían y practicaban el pago del diezmo</a:t>
            </a:r>
            <a:r>
              <a:rPr lang="es-CO" sz="2400" b="1" dirty="0">
                <a:solidFill>
                  <a:srgbClr val="FF0000"/>
                </a:solidFill>
              </a:rPr>
              <a:t> (</a:t>
            </a:r>
            <a:r>
              <a:rPr lang="es-CO" sz="2400" b="1" dirty="0" smtClean="0">
                <a:solidFill>
                  <a:srgbClr val="FF0000"/>
                </a:solidFill>
              </a:rPr>
              <a:t>Gen.14:20</a:t>
            </a:r>
            <a:r>
              <a:rPr lang="es-CO" sz="2400" b="1" dirty="0">
                <a:solidFill>
                  <a:srgbClr val="FF0000"/>
                </a:solidFill>
              </a:rPr>
              <a:t>). </a:t>
            </a:r>
          </a:p>
        </p:txBody>
      </p:sp>
    </p:spTree>
    <p:extLst>
      <p:ext uri="{BB962C8B-B14F-4D97-AF65-F5344CB8AC3E}">
        <p14:creationId xmlns:p14="http://schemas.microsoft.com/office/powerpoint/2010/main" val="2351612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wipe(down)">
                                      <p:cBhvr>
                                        <p:cTn id="12" dur="580">
                                          <p:stCondLst>
                                            <p:cond delay="0"/>
                                          </p:stCondLst>
                                        </p:cTn>
                                        <p:tgtEl>
                                          <p:spTgt spid="2050"/>
                                        </p:tgtEl>
                                      </p:cBhvr>
                                    </p:animEffect>
                                    <p:anim calcmode="lin" valueType="num">
                                      <p:cBhvr>
                                        <p:cTn id="13"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8" dur="26">
                                          <p:stCondLst>
                                            <p:cond delay="650"/>
                                          </p:stCondLst>
                                        </p:cTn>
                                        <p:tgtEl>
                                          <p:spTgt spid="2050"/>
                                        </p:tgtEl>
                                      </p:cBhvr>
                                      <p:to x="100000" y="60000"/>
                                    </p:animScale>
                                    <p:animScale>
                                      <p:cBhvr>
                                        <p:cTn id="19" dur="166" decel="50000">
                                          <p:stCondLst>
                                            <p:cond delay="676"/>
                                          </p:stCondLst>
                                        </p:cTn>
                                        <p:tgtEl>
                                          <p:spTgt spid="2050"/>
                                        </p:tgtEl>
                                      </p:cBhvr>
                                      <p:to x="100000" y="100000"/>
                                    </p:animScale>
                                    <p:animScale>
                                      <p:cBhvr>
                                        <p:cTn id="20" dur="26">
                                          <p:stCondLst>
                                            <p:cond delay="1312"/>
                                          </p:stCondLst>
                                        </p:cTn>
                                        <p:tgtEl>
                                          <p:spTgt spid="2050"/>
                                        </p:tgtEl>
                                      </p:cBhvr>
                                      <p:to x="100000" y="80000"/>
                                    </p:animScale>
                                    <p:animScale>
                                      <p:cBhvr>
                                        <p:cTn id="21" dur="166" decel="50000">
                                          <p:stCondLst>
                                            <p:cond delay="1338"/>
                                          </p:stCondLst>
                                        </p:cTn>
                                        <p:tgtEl>
                                          <p:spTgt spid="2050"/>
                                        </p:tgtEl>
                                      </p:cBhvr>
                                      <p:to x="100000" y="100000"/>
                                    </p:animScale>
                                    <p:animScale>
                                      <p:cBhvr>
                                        <p:cTn id="22" dur="26">
                                          <p:stCondLst>
                                            <p:cond delay="1642"/>
                                          </p:stCondLst>
                                        </p:cTn>
                                        <p:tgtEl>
                                          <p:spTgt spid="2050"/>
                                        </p:tgtEl>
                                      </p:cBhvr>
                                      <p:to x="100000" y="90000"/>
                                    </p:animScale>
                                    <p:animScale>
                                      <p:cBhvr>
                                        <p:cTn id="23" dur="166" decel="50000">
                                          <p:stCondLst>
                                            <p:cond delay="1668"/>
                                          </p:stCondLst>
                                        </p:cTn>
                                        <p:tgtEl>
                                          <p:spTgt spid="2050"/>
                                        </p:tgtEl>
                                      </p:cBhvr>
                                      <p:to x="100000" y="100000"/>
                                    </p:animScale>
                                    <p:animScale>
                                      <p:cBhvr>
                                        <p:cTn id="24" dur="26">
                                          <p:stCondLst>
                                            <p:cond delay="1808"/>
                                          </p:stCondLst>
                                        </p:cTn>
                                        <p:tgtEl>
                                          <p:spTgt spid="2050"/>
                                        </p:tgtEl>
                                      </p:cBhvr>
                                      <p:to x="100000" y="95000"/>
                                    </p:animScale>
                                    <p:animScale>
                                      <p:cBhvr>
                                        <p:cTn id="25" dur="166" decel="50000">
                                          <p:stCondLst>
                                            <p:cond delay="1834"/>
                                          </p:stCondLst>
                                        </p:cTn>
                                        <p:tgtEl>
                                          <p:spTgt spid="2050"/>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152128"/>
          </a:xfrm>
          <a:solidFill>
            <a:schemeClr val="accent4">
              <a:lumMod val="20000"/>
              <a:lumOff val="80000"/>
            </a:schemeClr>
          </a:solidFill>
        </p:spPr>
        <p:txBody>
          <a:bodyPr>
            <a:normAutofit lnSpcReduction="10000"/>
          </a:bodyPr>
          <a:lstStyle/>
          <a:p>
            <a:pPr marL="0" indent="0" algn="ctr">
              <a:buNone/>
            </a:pPr>
            <a:r>
              <a:rPr lang="es-CO" sz="3600" dirty="0">
                <a:solidFill>
                  <a:srgbClr val="FF0000"/>
                </a:solidFill>
                <a:latin typeface="Algerian" pitchFamily="82" charset="0"/>
              </a:rPr>
              <a:t>Además de los diezmos ¿</a:t>
            </a:r>
            <a:r>
              <a:rPr lang="es-CO" sz="3600" dirty="0" smtClean="0">
                <a:solidFill>
                  <a:srgbClr val="FF0000"/>
                </a:solidFill>
                <a:latin typeface="Algerian" pitchFamily="82" charset="0"/>
              </a:rPr>
              <a:t>Qué más  deberíamos </a:t>
            </a:r>
            <a:r>
              <a:rPr lang="es-CO" sz="3600" dirty="0">
                <a:solidFill>
                  <a:srgbClr val="FF0000"/>
                </a:solidFill>
                <a:latin typeface="Algerian" pitchFamily="82" charset="0"/>
              </a:rPr>
              <a:t>dar a Dios</a:t>
            </a:r>
            <a:r>
              <a:rPr lang="es-CO" sz="3600" dirty="0" smtClean="0">
                <a:solidFill>
                  <a:srgbClr val="FF0000"/>
                </a:solidFill>
                <a:latin typeface="Algerian" pitchFamily="82" charset="0"/>
              </a:rPr>
              <a:t>?</a:t>
            </a:r>
            <a:endParaRPr lang="es-CO" sz="3600" dirty="0">
              <a:solidFill>
                <a:srgbClr val="FF0000"/>
              </a:solidFill>
              <a:latin typeface="Algerian" pitchFamily="82" charset="0"/>
            </a:endParaRPr>
          </a:p>
        </p:txBody>
      </p:sp>
      <p:sp>
        <p:nvSpPr>
          <p:cNvPr id="4" name="3 Rectángulo"/>
          <p:cNvSpPr/>
          <p:nvPr/>
        </p:nvSpPr>
        <p:spPr>
          <a:xfrm>
            <a:off x="0" y="2060848"/>
            <a:ext cx="4604961" cy="2523768"/>
          </a:xfrm>
          <a:prstGeom prst="rect">
            <a:avLst/>
          </a:prstGeom>
        </p:spPr>
        <p:txBody>
          <a:bodyPr wrap="square">
            <a:spAutoFit/>
          </a:bodyPr>
          <a:lstStyle/>
          <a:p>
            <a:pPr algn="ctr"/>
            <a:r>
              <a:rPr lang="es-CO" sz="2800" b="1" dirty="0">
                <a:solidFill>
                  <a:srgbClr val="FF0000"/>
                </a:solidFill>
              </a:rPr>
              <a:t>Mal.3:8</a:t>
            </a:r>
            <a:r>
              <a:rPr lang="es-CO" sz="2800" dirty="0"/>
              <a:t>. ¿Robará el hombre a Dios? Pues vosotros me habéis robado. Y dijisteis: ¿En qué te hemos robado? En vuestros diezmos y </a:t>
            </a:r>
            <a:r>
              <a:rPr lang="es-CO" sz="2800" i="1" u="sng" dirty="0"/>
              <a:t>ofrendas. </a:t>
            </a:r>
          </a:p>
          <a:p>
            <a:endParaRPr lang="es-CO" dirty="0"/>
          </a:p>
        </p:txBody>
      </p:sp>
      <p:pic>
        <p:nvPicPr>
          <p:cNvPr id="1026" name="Picture 2" descr="http://www.bispomacedo.com.br/es/files/2012/08/201208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4961" y="2060848"/>
            <a:ext cx="4539039" cy="252376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0485" y="4869160"/>
            <a:ext cx="8568952" cy="1815882"/>
          </a:xfrm>
          <a:prstGeom prst="rect">
            <a:avLst/>
          </a:prstGeom>
        </p:spPr>
        <p:txBody>
          <a:bodyPr wrap="square">
            <a:spAutoFit/>
          </a:bodyPr>
          <a:lstStyle/>
          <a:p>
            <a:pPr algn="ctr"/>
            <a:r>
              <a:rPr lang="es-CO" sz="2800" i="1" dirty="0">
                <a:solidFill>
                  <a:srgbClr val="FF0000"/>
                </a:solidFill>
              </a:rPr>
              <a:t>¡Qué lenguaje vigoroso!  Sin andar con rodeos, Malaquías </a:t>
            </a:r>
            <a:r>
              <a:rPr lang="es-CO" sz="2800" i="1" dirty="0" smtClean="0">
                <a:solidFill>
                  <a:srgbClr val="FF0000"/>
                </a:solidFill>
              </a:rPr>
              <a:t>muestra </a:t>
            </a:r>
            <a:r>
              <a:rPr lang="es-CO" sz="2800" i="1" dirty="0">
                <a:solidFill>
                  <a:srgbClr val="FF0000"/>
                </a:solidFill>
              </a:rPr>
              <a:t>específicamente en qué forma el pueblo ha “robado” a Dios: </a:t>
            </a:r>
            <a:r>
              <a:rPr lang="es-CO" sz="2800" i="1" u="sng" dirty="0">
                <a:solidFill>
                  <a:srgbClr val="FF0000"/>
                </a:solidFill>
              </a:rPr>
              <a:t>reteniendo</a:t>
            </a:r>
            <a:r>
              <a:rPr lang="es-CO" sz="2800" i="1" dirty="0">
                <a:solidFill>
                  <a:srgbClr val="FF0000"/>
                </a:solidFill>
              </a:rPr>
              <a:t> “diezmos y ofrendas” que pertenecen al </a:t>
            </a:r>
            <a:r>
              <a:rPr lang="es-CO" sz="2800" i="1" dirty="0" smtClean="0">
                <a:solidFill>
                  <a:srgbClr val="FF0000"/>
                </a:solidFill>
              </a:rPr>
              <a:t>Señor.</a:t>
            </a:r>
            <a:endParaRPr lang="es-CO" sz="2800" i="1" dirty="0">
              <a:solidFill>
                <a:srgbClr val="FF0000"/>
              </a:solidFill>
            </a:endParaRPr>
          </a:p>
        </p:txBody>
      </p:sp>
    </p:spTree>
    <p:extLst>
      <p:ext uri="{BB962C8B-B14F-4D97-AF65-F5344CB8AC3E}">
        <p14:creationId xmlns:p14="http://schemas.microsoft.com/office/powerpoint/2010/main" val="121520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barn(inVertical)">
                                      <p:cBhvr>
                                        <p:cTn id="14" dur="500"/>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80">
                                          <p:stCondLst>
                                            <p:cond delay="0"/>
                                          </p:stCondLst>
                                        </p:cTn>
                                        <p:tgtEl>
                                          <p:spTgt spid="5"/>
                                        </p:tgtEl>
                                      </p:cBhvr>
                                    </p:animEffect>
                                    <p:anim calcmode="lin" valueType="num">
                                      <p:cBhvr>
                                        <p:cTn id="2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5" dur="26">
                                          <p:stCondLst>
                                            <p:cond delay="650"/>
                                          </p:stCondLst>
                                        </p:cTn>
                                        <p:tgtEl>
                                          <p:spTgt spid="5"/>
                                        </p:tgtEl>
                                      </p:cBhvr>
                                      <p:to x="100000" y="60000"/>
                                    </p:animScale>
                                    <p:animScale>
                                      <p:cBhvr>
                                        <p:cTn id="26" dur="166" decel="50000">
                                          <p:stCondLst>
                                            <p:cond delay="676"/>
                                          </p:stCondLst>
                                        </p:cTn>
                                        <p:tgtEl>
                                          <p:spTgt spid="5"/>
                                        </p:tgtEl>
                                      </p:cBhvr>
                                      <p:to x="100000" y="100000"/>
                                    </p:animScale>
                                    <p:animScale>
                                      <p:cBhvr>
                                        <p:cTn id="27" dur="26">
                                          <p:stCondLst>
                                            <p:cond delay="1312"/>
                                          </p:stCondLst>
                                        </p:cTn>
                                        <p:tgtEl>
                                          <p:spTgt spid="5"/>
                                        </p:tgtEl>
                                      </p:cBhvr>
                                      <p:to x="100000" y="80000"/>
                                    </p:animScale>
                                    <p:animScale>
                                      <p:cBhvr>
                                        <p:cTn id="28" dur="166" decel="50000">
                                          <p:stCondLst>
                                            <p:cond delay="1338"/>
                                          </p:stCondLst>
                                        </p:cTn>
                                        <p:tgtEl>
                                          <p:spTgt spid="5"/>
                                        </p:tgtEl>
                                      </p:cBhvr>
                                      <p:to x="100000" y="100000"/>
                                    </p:animScale>
                                    <p:animScale>
                                      <p:cBhvr>
                                        <p:cTn id="29" dur="26">
                                          <p:stCondLst>
                                            <p:cond delay="1642"/>
                                          </p:stCondLst>
                                        </p:cTn>
                                        <p:tgtEl>
                                          <p:spTgt spid="5"/>
                                        </p:tgtEl>
                                      </p:cBhvr>
                                      <p:to x="100000" y="90000"/>
                                    </p:animScale>
                                    <p:animScale>
                                      <p:cBhvr>
                                        <p:cTn id="30" dur="166" decel="50000">
                                          <p:stCondLst>
                                            <p:cond delay="1668"/>
                                          </p:stCondLst>
                                        </p:cTn>
                                        <p:tgtEl>
                                          <p:spTgt spid="5"/>
                                        </p:tgtEl>
                                      </p:cBhvr>
                                      <p:to x="100000" y="100000"/>
                                    </p:animScale>
                                    <p:animScale>
                                      <p:cBhvr>
                                        <p:cTn id="31" dur="26">
                                          <p:stCondLst>
                                            <p:cond delay="1808"/>
                                          </p:stCondLst>
                                        </p:cTn>
                                        <p:tgtEl>
                                          <p:spTgt spid="5"/>
                                        </p:tgtEl>
                                      </p:cBhvr>
                                      <p:to x="100000" y="95000"/>
                                    </p:animScale>
                                    <p:animScale>
                                      <p:cBhvr>
                                        <p:cTn id="3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736304"/>
          </a:xfrm>
        </p:spPr>
        <p:txBody>
          <a:bodyPr>
            <a:normAutofit fontScale="92500" lnSpcReduction="10000"/>
          </a:bodyPr>
          <a:lstStyle/>
          <a:p>
            <a:pPr marL="0" indent="0" algn="ctr">
              <a:buNone/>
            </a:pPr>
            <a:r>
              <a:rPr lang="es-CO" dirty="0" smtClean="0"/>
              <a:t> </a:t>
            </a:r>
            <a:r>
              <a:rPr lang="es-CO" dirty="0"/>
              <a:t>Algunos no alcanzan a comprender que es posible “robar” a Dios en las “ofrendas” tanto como en los diezmos.  El que entiende sus obligaciones como mayordomo de lo que Dios le confía, dará </a:t>
            </a:r>
            <a:r>
              <a:rPr lang="es-CO" i="1" u="sng" dirty="0"/>
              <a:t>generosas</a:t>
            </a:r>
            <a:r>
              <a:rPr lang="es-CO" dirty="0"/>
              <a:t> ofrendas a Dios de acuerdo con sus posibilidades, “</a:t>
            </a:r>
            <a:r>
              <a:rPr lang="es-CO" i="1" u="sng" dirty="0"/>
              <a:t>según haya prosperado</a:t>
            </a:r>
            <a:r>
              <a:rPr lang="es-CO" dirty="0"/>
              <a:t>” </a:t>
            </a:r>
            <a:r>
              <a:rPr lang="es-CO" b="1" dirty="0">
                <a:solidFill>
                  <a:srgbClr val="FF0000"/>
                </a:solidFill>
              </a:rPr>
              <a:t>(</a:t>
            </a:r>
            <a:r>
              <a:rPr lang="es-CO" b="1" dirty="0" smtClean="0">
                <a:solidFill>
                  <a:srgbClr val="FF0000"/>
                </a:solidFill>
              </a:rPr>
              <a:t>1Co.16:2).</a:t>
            </a:r>
          </a:p>
        </p:txBody>
      </p:sp>
      <p:sp>
        <p:nvSpPr>
          <p:cNvPr id="4" name="3 Rectángulo"/>
          <p:cNvSpPr/>
          <p:nvPr/>
        </p:nvSpPr>
        <p:spPr>
          <a:xfrm>
            <a:off x="107504" y="3573016"/>
            <a:ext cx="5112568" cy="3108543"/>
          </a:xfrm>
          <a:prstGeom prst="rect">
            <a:avLst/>
          </a:prstGeom>
        </p:spPr>
        <p:txBody>
          <a:bodyPr wrap="square">
            <a:spAutoFit/>
          </a:bodyPr>
          <a:lstStyle/>
          <a:p>
            <a:pPr algn="ctr"/>
            <a:r>
              <a:rPr lang="es-CO" sz="2800" i="1" dirty="0">
                <a:solidFill>
                  <a:srgbClr val="002060"/>
                </a:solidFill>
              </a:rPr>
              <a:t>Los diezmos es la parte que le corresponde a Dios por ser el dueño de todo. Y las ofrendas es lo que le damos a Dios </a:t>
            </a:r>
            <a:r>
              <a:rPr lang="es-CO" sz="2800" i="1" u="sng" dirty="0">
                <a:solidFill>
                  <a:srgbClr val="002060"/>
                </a:solidFill>
              </a:rPr>
              <a:t>voluntariamente</a:t>
            </a:r>
            <a:r>
              <a:rPr lang="es-CO" sz="2800" i="1" dirty="0">
                <a:solidFill>
                  <a:srgbClr val="002060"/>
                </a:solidFill>
              </a:rPr>
              <a:t> en gratitud por todo lo </a:t>
            </a:r>
            <a:r>
              <a:rPr lang="es-CO" sz="2800" i="1" dirty="0" smtClean="0">
                <a:solidFill>
                  <a:srgbClr val="002060"/>
                </a:solidFill>
              </a:rPr>
              <a:t>que </a:t>
            </a:r>
            <a:r>
              <a:rPr lang="es-CO" sz="2800" i="1" dirty="0">
                <a:solidFill>
                  <a:srgbClr val="002060"/>
                </a:solidFill>
              </a:rPr>
              <a:t>ha hecho por nosotros. </a:t>
            </a:r>
            <a:r>
              <a:rPr lang="es-CO" sz="2800" i="1" dirty="0" smtClean="0">
                <a:solidFill>
                  <a:srgbClr val="002060"/>
                </a:solidFill>
              </a:rPr>
              <a:t>Alabado sea su nombre.</a:t>
            </a:r>
            <a:endParaRPr lang="es-CO" sz="2800" i="1" dirty="0">
              <a:solidFill>
                <a:srgbClr val="002060"/>
              </a:solidFill>
            </a:endParaRPr>
          </a:p>
        </p:txBody>
      </p:sp>
      <p:pic>
        <p:nvPicPr>
          <p:cNvPr id="2050" name="Picture 2" descr="http://t3.gstatic.com/images?q=tbn:ANd9GcQ6_sDn1_lSfOEzcBDUr_Q6ndivGLweBKlvYcdRZXt_s9g3Nsv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763314"/>
            <a:ext cx="2762250" cy="2727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192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fade">
                                      <p:cBhvr>
                                        <p:cTn id="19" dur="1000"/>
                                        <p:tgtEl>
                                          <p:spTgt spid="2050"/>
                                        </p:tgtEl>
                                      </p:cBhvr>
                                    </p:animEffect>
                                    <p:anim calcmode="lin" valueType="num">
                                      <p:cBhvr>
                                        <p:cTn id="20" dur="1000" fill="hold"/>
                                        <p:tgtEl>
                                          <p:spTgt spid="2050"/>
                                        </p:tgtEl>
                                        <p:attrNameLst>
                                          <p:attrName>ppt_x</p:attrName>
                                        </p:attrNameLst>
                                      </p:cBhvr>
                                      <p:tavLst>
                                        <p:tav tm="0">
                                          <p:val>
                                            <p:strVal val="#ppt_x"/>
                                          </p:val>
                                        </p:tav>
                                        <p:tav tm="100000">
                                          <p:val>
                                            <p:strVal val="#ppt_x"/>
                                          </p:val>
                                        </p:tav>
                                      </p:tavLst>
                                    </p:anim>
                                    <p:anim calcmode="lin" valueType="num">
                                      <p:cBhvr>
                                        <p:cTn id="21"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864096"/>
          </a:xfrm>
        </p:spPr>
        <p:txBody>
          <a:bodyPr/>
          <a:lstStyle/>
          <a:p>
            <a:pPr marL="0" indent="0">
              <a:buNone/>
            </a:pPr>
            <a:r>
              <a:rPr lang="es-CO" sz="3600" b="1" i="1" dirty="0" smtClean="0">
                <a:solidFill>
                  <a:srgbClr val="FF0000"/>
                </a:solidFill>
              </a:rPr>
              <a:t>¿Cuánto </a:t>
            </a:r>
            <a:r>
              <a:rPr lang="es-CO" sz="3600" b="1" i="1" dirty="0">
                <a:solidFill>
                  <a:srgbClr val="FF0000"/>
                </a:solidFill>
              </a:rPr>
              <a:t>de ofrendas deberíamos dar</a:t>
            </a:r>
            <a:r>
              <a:rPr lang="es-CO" sz="3600" b="1" i="1" dirty="0" smtClean="0">
                <a:solidFill>
                  <a:srgbClr val="FF0000"/>
                </a:solidFill>
              </a:rPr>
              <a:t>?</a:t>
            </a:r>
            <a:endParaRPr lang="es-CO" sz="3600" b="1" i="1" dirty="0">
              <a:solidFill>
                <a:srgbClr val="FF0000"/>
              </a:solidFill>
            </a:endParaRPr>
          </a:p>
        </p:txBody>
      </p:sp>
      <p:sp>
        <p:nvSpPr>
          <p:cNvPr id="4" name="3 Rectángulo"/>
          <p:cNvSpPr/>
          <p:nvPr/>
        </p:nvSpPr>
        <p:spPr>
          <a:xfrm>
            <a:off x="323528" y="1484784"/>
            <a:ext cx="4968552" cy="5078313"/>
          </a:xfrm>
          <a:prstGeom prst="rect">
            <a:avLst/>
          </a:prstGeom>
        </p:spPr>
        <p:txBody>
          <a:bodyPr wrap="square">
            <a:spAutoFit/>
          </a:bodyPr>
          <a:lstStyle/>
          <a:p>
            <a:pPr algn="ctr"/>
            <a:r>
              <a:rPr lang="es-CO" sz="3600" b="1" dirty="0">
                <a:solidFill>
                  <a:srgbClr val="FF0000"/>
                </a:solidFill>
              </a:rPr>
              <a:t>1 Cor.16:2</a:t>
            </a:r>
            <a:r>
              <a:rPr lang="es-CO" sz="3600" dirty="0"/>
              <a:t>. </a:t>
            </a:r>
            <a:r>
              <a:rPr lang="es-CO" sz="3600" i="1" u="sng" dirty="0"/>
              <a:t>Cada primer día de la semana</a:t>
            </a:r>
            <a:r>
              <a:rPr lang="es-CO" sz="3600" dirty="0"/>
              <a:t> cada uno de vosotros ponga aparte algo, </a:t>
            </a:r>
            <a:r>
              <a:rPr lang="es-CO" sz="3600" i="1" u="sng" dirty="0"/>
              <a:t>según haya prosperado</a:t>
            </a:r>
            <a:r>
              <a:rPr lang="es-CO" sz="3600" dirty="0"/>
              <a:t>, guardándolo, para que cuando yo llegue no se recojan entonces ofrendas. </a:t>
            </a:r>
          </a:p>
        </p:txBody>
      </p:sp>
      <p:pic>
        <p:nvPicPr>
          <p:cNvPr id="1026" name="Picture 2" descr="http://t2.gstatic.com/images?q=tbn:ANd9GcSTHEtJqwefOP1lGQemy-jQ1EWTB3hKSVSk_MkWedX03kJObqo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700807"/>
            <a:ext cx="3600400" cy="4862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53319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20000"/>
          </a:bodyPr>
          <a:lstStyle/>
          <a:p>
            <a:pPr marL="0" indent="0" algn="ctr">
              <a:buNone/>
            </a:pPr>
            <a:r>
              <a:rPr lang="es-CO" dirty="0" smtClean="0"/>
              <a:t>Aquí encontramos al menos tres cosas para resaltar:</a:t>
            </a:r>
          </a:p>
          <a:p>
            <a:pPr marL="0" indent="0">
              <a:buNone/>
            </a:pPr>
            <a:r>
              <a:rPr lang="es-CO" sz="3500" b="1" dirty="0" smtClean="0"/>
              <a:t>1)</a:t>
            </a:r>
            <a:r>
              <a:rPr lang="es-CO" dirty="0" smtClean="0"/>
              <a:t>. La ofrenda no debía ser llevada a la iglesia el primer día de la semana, domingo, ya que ese día no estaba la iglesia en culto, sino los sábados, debían tenerla aparte, lista en sus casas el «primer día de la semana»</a:t>
            </a:r>
          </a:p>
          <a:p>
            <a:pPr marL="0" indent="0">
              <a:buNone/>
            </a:pPr>
            <a:r>
              <a:rPr lang="es-CO" sz="3500" b="1" dirty="0" smtClean="0"/>
              <a:t>2)</a:t>
            </a:r>
            <a:r>
              <a:rPr lang="es-CO" dirty="0" smtClean="0"/>
              <a:t>. «Según haya prosperado» indica que la ofrenda variaba de una semana a la otra, se daba «según haya prosperado» esa semana. </a:t>
            </a:r>
          </a:p>
          <a:p>
            <a:pPr marL="0" indent="0">
              <a:buNone/>
            </a:pPr>
            <a:r>
              <a:rPr lang="es-CO" sz="3500" b="1" dirty="0" smtClean="0"/>
              <a:t>3)</a:t>
            </a:r>
            <a:r>
              <a:rPr lang="es-CO" dirty="0" smtClean="0"/>
              <a:t>. Esta era una ofrenda especial, no era para suplir las necesidades de la iglesia local en sí, sino para los hermanos pobres de Jerusalén. «Pablo </a:t>
            </a:r>
            <a:r>
              <a:rPr lang="es-CO" dirty="0"/>
              <a:t>tenía a su cargo una misión especial en favor de los creyentes necesitados de </a:t>
            </a:r>
            <a:r>
              <a:rPr lang="es-CO" dirty="0" smtClean="0"/>
              <a:t>Jerusalén» </a:t>
            </a:r>
            <a:r>
              <a:rPr lang="es-CO" dirty="0" smtClean="0">
                <a:solidFill>
                  <a:srgbClr val="FF0000"/>
                </a:solidFill>
              </a:rPr>
              <a:t>(verso 3).</a:t>
            </a:r>
            <a:endParaRPr lang="es-CO" b="1" dirty="0">
              <a:solidFill>
                <a:srgbClr val="FF0000"/>
              </a:solidFill>
            </a:endParaRPr>
          </a:p>
        </p:txBody>
      </p:sp>
    </p:spTree>
    <p:extLst>
      <p:ext uri="{BB962C8B-B14F-4D97-AF65-F5344CB8AC3E}">
        <p14:creationId xmlns:p14="http://schemas.microsoft.com/office/powerpoint/2010/main" val="3351775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p:spPr>
        <p:txBody>
          <a:bodyPr>
            <a:normAutofit fontScale="85000" lnSpcReduction="10000"/>
          </a:bodyPr>
          <a:lstStyle/>
          <a:p>
            <a:pPr marL="0" indent="0" algn="ctr">
              <a:buNone/>
            </a:pPr>
            <a:r>
              <a:rPr lang="es-CO" dirty="0" smtClean="0"/>
              <a:t>«Las </a:t>
            </a:r>
            <a:r>
              <a:rPr lang="es-CO" dirty="0"/>
              <a:t>condiciones económicas y los gravámenes en Palestina eran opresivos para judíos y para cristianos.  Se ha calculado que los impuestos combinados -los civiles y los religiosos- alcanzaban al asombroso total de casi el 40 por ciento de los ingresos de una persona.  El pueblo no tenía ninguna esperanza de escapar de la pobreza.  Además, la iglesia de Jerusalén sufría mucho por las persecuciones. </a:t>
            </a:r>
          </a:p>
          <a:p>
            <a:pPr marL="0" indent="0" algn="ctr">
              <a:buNone/>
            </a:pPr>
            <a:r>
              <a:rPr lang="es-CO" dirty="0" smtClean="0"/>
              <a:t>La </a:t>
            </a:r>
            <a:r>
              <a:rPr lang="es-CO" dirty="0"/>
              <a:t>mayoría de los creyentes eran pobres, algunos de ellos por haberse hecho cristianos n</a:t>
            </a:r>
            <a:r>
              <a:rPr lang="es-CO" dirty="0" smtClean="0"/>
              <a:t>ecesitaban </a:t>
            </a:r>
            <a:r>
              <a:rPr lang="es-CO" dirty="0"/>
              <a:t>ayuda de sus hermanos más afortunados que vivían en otros </a:t>
            </a:r>
            <a:r>
              <a:rPr lang="es-CO" dirty="0" smtClean="0"/>
              <a:t>lugares.  Pablo </a:t>
            </a:r>
            <a:r>
              <a:rPr lang="es-CO" dirty="0"/>
              <a:t>estaba empeñado en la responsabilidad de solicitar ayuda para ellos de otras iglesias que visitaba, y se dirigió a los corintios para que hicieran su parte; por eso les presentó el ejemplo de sus iglesias hermanas de Acaya y </a:t>
            </a:r>
            <a:r>
              <a:rPr lang="es-CO" dirty="0" smtClean="0"/>
              <a:t>Macedonia».</a:t>
            </a:r>
          </a:p>
          <a:p>
            <a:pPr marL="0" indent="0" algn="ctr">
              <a:buNone/>
            </a:pPr>
            <a:r>
              <a:rPr lang="es-CO" dirty="0" smtClean="0"/>
              <a:t> </a:t>
            </a:r>
            <a:r>
              <a:rPr lang="es-CO" dirty="0" smtClean="0">
                <a:solidFill>
                  <a:srgbClr val="FF0000"/>
                </a:solidFill>
              </a:rPr>
              <a:t>Extraido del C B A.</a:t>
            </a:r>
            <a:endParaRPr lang="es-CO" dirty="0">
              <a:solidFill>
                <a:srgbClr val="FF0000"/>
              </a:solidFill>
            </a:endParaRPr>
          </a:p>
        </p:txBody>
      </p:sp>
    </p:spTree>
    <p:extLst>
      <p:ext uri="{BB962C8B-B14F-4D97-AF65-F5344CB8AC3E}">
        <p14:creationId xmlns:p14="http://schemas.microsoft.com/office/powerpoint/2010/main" val="389584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224136"/>
          </a:xfrm>
          <a:solidFill>
            <a:schemeClr val="accent4">
              <a:lumMod val="20000"/>
              <a:lumOff val="80000"/>
            </a:schemeClr>
          </a:solidFill>
        </p:spPr>
        <p:txBody>
          <a:bodyPr>
            <a:normAutofit/>
          </a:bodyPr>
          <a:lstStyle/>
          <a:p>
            <a:pPr marL="0" indent="0">
              <a:buNone/>
            </a:pPr>
            <a:r>
              <a:rPr lang="es-CO" b="1" i="1" dirty="0" smtClean="0">
                <a:solidFill>
                  <a:srgbClr val="FF0000"/>
                </a:solidFill>
              </a:rPr>
              <a:t>¿Qué promete Dios a los que devuelven los diezmos y las ofrendas?</a:t>
            </a:r>
          </a:p>
        </p:txBody>
      </p:sp>
      <p:sp>
        <p:nvSpPr>
          <p:cNvPr id="4" name="3 Rectángulo"/>
          <p:cNvSpPr/>
          <p:nvPr/>
        </p:nvSpPr>
        <p:spPr>
          <a:xfrm>
            <a:off x="192290" y="1628800"/>
            <a:ext cx="5027782" cy="4524315"/>
          </a:xfrm>
          <a:prstGeom prst="rect">
            <a:avLst/>
          </a:prstGeom>
        </p:spPr>
        <p:txBody>
          <a:bodyPr wrap="square">
            <a:spAutoFit/>
          </a:bodyPr>
          <a:lstStyle/>
          <a:p>
            <a:r>
              <a:rPr lang="es-CO" sz="3200" b="1" dirty="0">
                <a:solidFill>
                  <a:srgbClr val="FF0000"/>
                </a:solidFill>
              </a:rPr>
              <a:t>Mal.3:10</a:t>
            </a:r>
            <a:r>
              <a:rPr lang="es-CO" sz="3200" dirty="0"/>
              <a:t>.</a:t>
            </a:r>
            <a:r>
              <a:rPr lang="es-CO" sz="3200" b="1" baseline="30000" dirty="0"/>
              <a:t> </a:t>
            </a:r>
            <a:r>
              <a:rPr lang="es-CO" sz="3200" dirty="0"/>
              <a:t>Traed todos los diezmos al alfolí y haya alimento en mi casa; y probadme ahora en esto, dice Jehová de los ejércitos, si no </a:t>
            </a:r>
            <a:r>
              <a:rPr lang="es-CO" sz="3200" i="1" u="sng" dirty="0"/>
              <a:t>os abriré las ventanas de los cielos, y derramaré sobre vosotros bendición hasta que </a:t>
            </a:r>
            <a:r>
              <a:rPr lang="es-CO" sz="3200" i="1" u="sng" dirty="0" smtClean="0"/>
              <a:t>sobreabunde</a:t>
            </a:r>
            <a:endParaRPr lang="es-CO" sz="3200" i="1" u="sng" dirty="0"/>
          </a:p>
        </p:txBody>
      </p:sp>
      <p:sp>
        <p:nvSpPr>
          <p:cNvPr id="5" name="AutoShape 2" descr="data:image/jpeg;base64,/9j/4AAQSkZJRgABAQAAAQABAAD/2wCEAAkGBxQSEhUUExQWFhUWFxcbGBgYFRwYFxcYFxcXFhgXFBUYHCggHR0lHBQXITEhJSksLi4uFx8zODMsNygtLiwBCgoKDg0OGhAQGy0lICQsLCwsLCwsLCwsLCwsLCwsLCwsLCwsLCwsLCwsLCwsLCwsLCwsLCwsLCwsLCwsLCwsLP/AABEIALQA8AMBIgACEQEDEQH/xAAcAAACAgMBAQAAAAAAAAAAAAAEBQMGAAIHAQj/xABHEAABAwIEAwUFBAcFBgcAAAABAgMRAAQFEiExBkFREyJhcYEHFDKRoUKxwdEVI0NSktLhYoKDsvAXM1NjcpMWJCVEoqPC/8QAGQEAAwEBAQAAAAAAAAAAAAAAAQIDAAQF/8QAKhEAAgIBAwQCAQMFAAAAAAAAAAECEQMSITEEE0FRImEUMlKRBTNicYH/2gAMAwEAAhEDEQA/AOTN4Go/a+lS/wDh1X7/AP8AH+tXG8s2kyQvKrpyNeWtwEkSBXTojykcvcknuyqscLk7uhP9wn8alPCh5Ogjrk/rXQWoVE5NacW/D6FidPQ0jUF4HU2+DlTXBSlbOj+D+tEvcAK+y8D5p1++r7ccMLQqUqIHhtTK2wlYIBMzzpHpQ8XJnLhwA5/xR/AfzqRn2frUQC8B/cP81da/Q68xy6iplYWUpkjXlS7DbnK1+y9zcXAP+Gf56HZ9nK1GA9/9Zj/NXWG3Y0io7hcDTempG3OY3PswcQJ7dB/uH+ahrX2dOrOjgA65D/NXQnblQISsFI61Jc2bqzCXNBVFCJNyZRFezJQ+K5SP8I/zUM97Pgn/ANyk/wCEf5q6QiyXEKUD486Du7LL0oKEbM5yo5svg0j9sP8Atn+ahl8LEftU/wAJ/Or5eRSowTFVWKJJ5peCoq4eI/aD+E/nWN8Ok/tB/Cfzq/WmDhR7wn6Cml202hICG0KURrptQcIXsbXkq2zlyuHo/aT/AHf61NYcMdoqO1y+OQn7lVbA0gpKVtkK5KB28hXqraAMkyN/Km7UKEWXJfIoT7PTA/8AMDX/AJRP/wCqgueBCj9uP+2f5qsDdw6iBrHXlTlq67olMnrU5Y0i0crZz0cHqOzgP9w/zVKOBnP3x/Af5q6EwvvbRW945A2qbUR7ZzZXBSxu4P4T+dROcIqG7g/hP51fXXwaicIIptCBrZSG+ESRJdSB/wBBJn50JccPlH7Qfwn86vaW0yTPpUa7BKtedHTHyK5y8FCbwYkTnj0rQYQev0q53uE6aEDwoI2mUaqplCDFeSaMv+0XqvWgRV4trHMYUPnoK1vsAgSlE+MinhniuSE8EnuipMuLG1NsOx55uQDII2oxmxKT/uzRDluknvIyq5671TXF+BFjmvNGWmPuqOUjQ66Darbg+IBCe8FnzEffVdYf7P4R9PzrYodePwLI61KcVLwXxycfNlsu+JUgQmQeulJLnGFyCHD6ioFWatE5D6jU+VeuYQtIk6A9aWorYZymPsOxdmP1ihPiK1vL1KlfqwCnwMUAeHpAyqB03NRLwZxv+lLpiNqkPGWEu9FdZoW8sSn4TFC2lo4CFCQRT1h45YWmfHnQ44HTvkrri8m9Lb6/5CrZc2iV8hSt/hgK1zR5UFkoLx2U91orphhnDhXBKkgHqdqsZ4VZSJK83hQPaMtaDSPWfnQeSTMscUSrw1tPdK8x8NhU9tg5QnugQevP6UG/xC2NEo168qy2xtxZgbfSsnJcmaiwl7CGljYBXgaVs23YrUCnNO2sQaaqUSPhJ8tKGcw9RkyQY5678qeMicl6QQGw61lWCCddKrOJOlowARVjs7JyDnK4iB3YHpSp7hd1zXtUgeM08KT3EnbWwBh+K5V6yqnLl6lX2T60Db4C8ye7kVR5s3cveSPShNxfBsetKmLbuCPSk7tyB9mnr2FKcMk5U9OZpdeYLlBh1CeQKiDBO2k60U0FqTYruMTIAIT3R8XWPCoLvF+6hbcqSd+omsxdxdsrXI6iOQO6hpKhIjfaqhdPg6pJSP3d4G47066/KpOe5VY9i1e+qWSAokjcaadDPjUC1Ge8J89KRWOLqbM7yRII3T+db32OKUvMiUjmDqJo90Dw2XNi8c3CvrTC3xZ9OxHqKbjA0FRzAo6GRr50YMOZZQVur7g3PT0pZZsb8Cxwz9iRzEXFD4E+hioWrd0mQhfpNMmsUsSAWnApa3UNhsqyqGZeUqO+kEHSn93YKbEpcJ1Og1+ZoxzLwjSwvlibD7FyZKCnxJp6m5SgfEqenKg2luqkZpPQp1qZhkKPeQFfMGhLfdmVLYYtYoF6Qfoa3LbSiC5y2mapvtIxr3NhtDCSh11RlUg5UpA5TIJKvpVH4S4ydtXwp9SnWlaOJJmB+8nxE7c6i2r2OqEW0d5RZIOoJ9BU36O00JipWnEpiG1QdZHQ7UYxcJ6EelMmKxQuwipmrUkcqdKyq5UoxvGm7JSO1EIcCsqhJJWmO5l6kEwfCtOairYYw1Okbi1ivVNEjLFLsD4jdfWRkGSJBnXXQADmANzTZN+4T8O3SoR6zHJWi0umnHZg/ugiCIqu4xgGc6ERVjcvnuTIPmSa0ZU+s6sIHqR99P3Yy4J9trkqVrwy0D3lH5CKaNYZbo0CxNM7rBHTzQPrHpUDGChCv1jgWOgSdPmadUyTTQBctNtwUKBIOkCaHdvrgjdIH/RBqzWzCU/AkE85HKi3mkRJTT60kJobZRDh776Y7QhM+NAv4Q43+2JAq3Xt5kIQgEEjaov0cpY7+x5TEUVmA8NldbxPKAClRPWtX8WQpMEKHp+VOrjBEDZUeWppe7hYEkJUsgaCIJPrTKUOQNTWxTMfw39WS0FrWpW6nCCiRoUDYjqKpeI9qkFK1JMnUblKkjfLuKccS8RvBZbLSEpSoEJVCyCnaSk1S7h1RJUTqSZ9danKSb2KwhSJrm5cy5Z7p1j7qBr3Oa8oDmVk17WAVjH02LbN9mK8ewRDqShQ0IjYGPEAiKcoYrdTWVJUQTAmBXMsiDpZy3EvZAsK7WyuO+kylLg1zDXRY0HqKUf7RL+zX2N0yCtMSFS2o+REg+dd2ZOm29a3lm28nK82hadoWgK+U0e57G0lIwX2kWDwAW8WlEahxuAD0ziQautkLZZSpCmlE7FK0mZ8jXIvaT7NAxD9i2ooM9q2kZsmgIUkb5dxHKuc2zI3A1EQQIg/nWckhoxs6x7fLZsi2IVDgKwUaTlIBk8xqDvvVD4DwT3i9ZBSVJC8ytOSO9r6gfOgEMyZVqeZOpPmTqaKbJAKQVAHkCQP9aVGWVF44z6Jcu1gyQhI6lQ0+dKLvju1ZkKeStY+y2mSfCRpXDvdweRPzNdH4E9m/ay7doUhAPdZIy5vFXMDwoRyzk6iB44x3kb/AO0i6dXFvapAPWVqPy0qw4fwpcXZDt+6ox8CB3SJ6gaA+VXezsm2khLaEpA5JAH3URFU/Hc/7jv6Jd7T+hAtnYIaQEISABRAbHSpBXtdMYxiqSJOTe7I8taLbmpiK8pgAK7SeZ+dR+6f6imBWKrXEHGttaLShxYkpUdDtA0nz2pHJRQUmxkq1j/UVoUKH2jQ73FVqhtpxTqQHvgk6q2kD5iorXiphTTrqjkS04UEnryOlT7ifkOhhS7YkzoT5VCtlXXXwFbrx1pbK3GCl3LMJSuCsp3A0NIrvF7ntGXkhPu5Qc7Z0OY7HtOo3I8aDyJG0MYrtFH7Sh5aUs4jw9427nZulKgmZUAZAkqRrtI58uhq1hqQD4Dbb0pDxNeNtMlTra1oCoMRA00VBIB32mTR1g0HzRiTpW6pQSADsAABESIApY7NPhhrrgLiEqKJIzZYAKRJT6DnSwMdTHp8qKnuMgFIivDRL7UR0NQEa1WwUS28AEkTyE7eNagFUAAfnWqVxTTB1pUFpmHTl7JWgAiZCidtJrWAuFpeY20kJTcHL/acSr6q1ou1xHHAID4UI5rQrnrypgjCnQqAqc3PkCKn/Qj+pC2zpvEV4r61/X8HZ2V9hVvxRjRSQUW0/vFQkek1ta4zjCYzu2ywFA94AHyBBqJjCntkuNn5+pJ5RWfoZ0GS+2n679NKm+sm/K/gdYYr2M/09iylhSVWqEAjufFpzGcn8Kp/Hlqsvh5bbLanAZDRkEpOpPjqKfs4O+dEvo2MaAzS/ifDHENILiwohWwEEZh/StDqpSdOSG7SXgp7bVFNt1slFEINVlIaMS5ez6zCcz4aS4tJypzKyhHUjQ67CeVXs45cTq03z/bH0+xVL4TtybeUqAMq09Y/Cm3YK5uJB8Na4pdRki2osZ44PlFhaxm5kS03HOFmY+VNre/UU95IB89KqtolR1KtvrTJt09f6U0Oryxe8hJdPFrZD0Xum2vnpWXV4QNBJjTXSk6ZPOIqa4V49K6/zMjjsyX48VImbxdUaog+CgRVfx/HL4wm3YSOZK16zPICin299TryoUhJ0JnWNzp61zPrcvDZZYILwUa7OMFwuAkSSciVAJk6bTrtzqtYnwrfOKzLaUo+Y/1zrqrrCeR+YkffQa3Egx2h8o0oR6ya8I0sSOZX2D3y8ja2VlCDKU6QDAB+gFRmzvG23mUsrDboEpBB+E7b7az510x54CZWrX5VoLxJOi5gCToB99Ouvn+1CPBH2ct4f99tX0L7F8thUqQEkpIiDNWbEeNLhRQlNs6htLuc505pBHQDfT7qtlxdnkoR6UMzcLK1Eq7qtQkjVJ6A9Kf85vmKF7CXkptrxtetvqcAcIJOvZkEjnp4wPKrg97VEKRC2FSRqlbWgPQxM16LmZgyQY8/LWoXLkdARryBHL8qK6//ABB2Ps5lc4j2ilR3MxmPh06abj8hS5eUbxoetdbctAfiSFCekCelCu2KJCeyaEfvDrtuKdddH0K8D9nJbhYPKKEUiuuvYM3zbZ+WhPlFDXGBsxKm2xHQdfCqx/qEPQvYZyoN1slneujO8MMSdI8laeYNCK4Ta/4ihPIEH76quvxsHZkvRZFIU6IQ52a5Mycm407o0M9aict1tKAU73oB3zAEHceNKMaZdb7M9pmBT8Q0ggyAR51o5kU2ytUlZJKwDynlXnrHsmnaKuW9FicfIbWtLubMTCVGAZjNIHlWqcY7Lv8AZEhaMsEwBrrvSN3EICUo7vI9T5xUNxcqIIOoJB15eXnSrD7Q3csdf+LzABbAKR3SkwZ8etD3OOLuU5CBGYKJGmsH86TO94gdST86ktyUHSJq8cMFwgKbvcn93PSvIijPdnNNAJ/KZ+hqZGHd7c5SlJmJjMOdJKSRaLH2BOAWROXNBI003MmnnD7rStQSIjRUT9apVmtTaMszJ2GwMRrRFveJcbWV6uSBI026VFwSbZnKy+3Fx+7z+lAO3OUgjvTv4UrtruGkjUmN+k9akurkICSlW+hrnktx1LYatYgsEgDpPnTg3Hcnwqne8ZPgVIO/UU8buQpKUg8taeLaDsya5Wemh50nW/M5RJHyPnRF9ekKKQNIpWpyAZPLQCl0mbo3xK5UIUg7jrp8qAadzalStNTpINR3TkDLpWrMpA3/AAquikSciH9IHvlQzBKSSPuoMYglDUuIBVIgwNQdO6Os01yNiRIBgnU66jnVbuEJbEL7wgEddeYPhVIxT2ok5NDAON5kpDaoUCcwVv0qFLqCtOVbgA3J7wMH4RWjmDlLKHCvLKcxPQfZTHKRSy7u8x0AQiAFEbkgTI86aONS4A5NDb3hsHMtxSVFPdTyMz3dOZ0FY1dt5ScxA+yOaVHYeNL279AWgmSgAch0kfWsuLVSm+1UhIEKPd+nyNF4ldMGp8ocuOthKNSlZVE7AGABH51GpKJIDrwITMkZpnYmeQpbeBOQBZkgQDOswOtFX2HutgLUoapBVO2v2B6H60NCW1h1N7m6XZVq9mCRrmEEmDASR5fWtkKSApangNB3Pta7x86UXFzmUQgBtudCd+Qg+Gn0qdNw2XFlYSYBIgak7DXxmaLxA1jNCk5QS4NICOhGkgdDrXr9sFKEKlMDUD4TvH1pHeW5ASspU2I0JMiVKj0MfdTfFCpDeVvKErWnvHcGPs/L60jx01T5GUuRW9iIXlKtO7Co33qG5Ybn9WokaET05iKVunWOtEMJgHzruWJR4IuTYSpB3FYHZ+lRpWYNTOQkgxtE0GZG2Uo0UCCKIatFEJ0jMe6ete3b/vBH2VZUgknpp+VMcaw9y3UGFqSotrjOknKDlBIEjxFQ1Oh0lY0UtanTlhK0QqFeRBE+P41re3gTmygSfiHQcx89aRLxYlcz4K/tR1rbELsSCnnqaisTbTZTVtsHPXMKSoAHUz6iKgKAkxBgq0A39aBL8hPnNHjE4WhWUGJmadxYqY0cvh3QOgB1mJivEvZt9RJ1PhQ1th5UO1bIy26Q47J1hSoGUc6IDyUpHiqfpXPN1Trkqmt0GNWmUIXO86eFNVuHRSRy0/u0jF3mA00H5U6Q8OzSfBXyNcs8kosdMU3j7h1WPiPKhsYuogpOn18jR79yhKkiQYJI6x5UjxZ4JcQTGUqn5VfHO3wIzfDLUu5pIBT47+VNrxvK0NNQNvOvcSSGX15wMyIJAOkEA+HWlrWPhbyiv4Y0FM+5J3VUC40EItAvMtYghJ7vXzpBjrACmlJ7oSRKfGQRFF3OMFThUOkUqxB0uKzzoBPrsKvijPVbJyaqh5evqdRlXA0VB2mDodPCkibVL4DaEhOX4lHcmOdHYe52shegS38qivLjsyA3urQ+J61o3F0uQPdWC2rbRQllehjvqG4O+lTW7BcVlX/u4hEGNdh+ZrVqyICy73THd6nyorBblIQM4nUBPnP3085Om0KlbB37UtXLeuZPLMN1J/CaYYs/27c5csJSqB8tPWlKyty5yrMZFadNSKKfxJRfOUSCkAJ8ASKEot6faQypWA3lmlxBUxMISSZO58KmNo0oBIVlKUhSlTvpMetR8P3oQHUqGpzfXrUdqgBsgj9YtUJ5wOZNVd7on6YV2Dl2FIJyxGQcp3k+ABqS2YTAS/mytSEkc+RVXtvo/qcuVJk9dIApfjbrqG4URldkj96NN6VXJ6U6H4QnZXrJo8mCDyoO5RFToclP412S+iIXbK1MCZ1ot51K2ssQoK3pMw8QZoorjWpTjuh06PXm+ycaJOhKT9RpXQOMsIeuL24DSmVHPKWw8ntSQhIMNnnptXNsSdDikZyQjMAoxMJJEmBvAnTnVwxTFLBWIqxH3ntEdoHEsJaWl0uISkJC84CUpzIJzGapDHqh8gN09isMtuvPdi02pbpJGQCCCDBmdo5zEUdjmEXFqhtbqUlCyQFIWHE5xugqToFb6eFOOE8ebbu7pbylNe8oUO1bEqaUpeeRAmJJ+VQcY4gFshP6SXdHOD2fZKCI/eUtR0IB+GDM0NEWlQbaZJccM3jmRdvbrcQtIUCmAI9SKWWbTingwEK7QqKMkHNmG4ipMV4lQpOFpQ6odihIegqASUupV010n+GrBbcUWv6Qu3cyg28FpQ8EkqQVpAzhOhiQdqWWFKKQVksMXgTtpaYgV5MimUJ0cClBQWJCkj4dDVZwzD330y0BlT8S1KCG0dMy1QBRFteW1uxeNm4Q8u4ZQhAabXlSUFRlRUAI226Ufw7jiBYi3F2qzdQ4pYWlJUlxKt0ry6iJ0NB44tRi/BtT3Yuv2XbRRafTlWI5yFDkUnYg+FXbAGlNMLcu2FJbABSpQ5EdNxM9Koq8VSnELZxd0q/S2e8VNFvKJnKnMTn3zTpt8icZyPuOrN+VoUVLQkocKyVTlQWyYERGadIrm6josc003/oeM5B14Fe5hwNJCXHiQ4dVqyzlSJ2AE7b0HaYBc3tsS0kAahtS1hAWqYhM6nYfOsvsWbOHssjVxLq1FMHRBRAOaouK3bW8DS/eUshDCW1NONOKylAgloISQoGZ5bVTFhi2vqgTkzb2gXCzilw2lJUtSmwEplRJKEgACOpoMcOXJK8obWW0guNodCnUDnKBzHMAmKYI4tthjZvglwsEakohSTky5gOe1SYA/a4aXLhu6N0SlSW0pZUjvEQC4pSoESa6p44237YibKthLTr5WpvKlDcZnXFhDaM3whSjzPQSalu05HchKFAETkWFpPPRQppwNi5t7R1tm7Sw8p4dx1rM0U5YzpgE55AnwSNBMmfia7Td3vapQAgISCcoSXVAd5woHwyTSZowirArboU4Ety4edQ0hTi1I7qU790nrtUl9gGItlDrtq4hsEd4gKA8SEqkeoFF+zkhvGGoOUHtQZ2jLOvyoDh3EGcLU663eJuVOtKbS02laQtS9lvKWAAE76SSTFVx4Ita/YsptOiNxm6v1kMNKcyKgrEBCZ5KWohIPOJmiPd3mHm2VoKVoUkBCtJcXASQTpBJ3rfht6zRaKDjzfbKcJU1ch1VvlAhKkNNmFrgDVWo20oji/H2H7uzWy4FNtotgtQbUhCShYJOVXeAAA08KD6eOhJGU9wbHuG71hTr7xZTC0hSQ+krGYwg5N9delQWeB389q3bOKTGaYAKhuShClBSufwgzQ/Ft+i5xBbrOqC8VJJB1BjkeRIq8W+NYdb3lu727JS2lPeeQ87dDRXdSrRCEyTsI8KaMIN6a8AcnVlEsrjO+NN0kGmWAtS+4tWyE0Lbtp7Rbqdi44UgCDlKlFJg7aRpyrxu7CdIjNMmuHKrbjEqtuSa9xALUCNJV9BSDH75Tjhnlt5URiqezUmOlJ7p2VE10dPjSqQkpNsYrVIqdg9yelL23dKIZXooVbSIjwqohaoSKXpXrRU5hSND2T4clCnUocJCCoSRuNa6nxFwjhli0hbvbEL2KSkTtvI8a5XYJ74867zxfiNszZ27ly12qYAAmI7onl4U0UtxWyu4RwhY3yFG2W6jLvnAP1TGlc4xGxDK1JBCgCRPXlNdZw7jDDn2iy2pVslQgwABr4iq9j/s7WlHa27gfbEnTePGN6SWP9oVL2cwcbE1O0a3S1DsKGmbUffXasT4PtUtNlq1z5kgn9aUxIHXetptBcjj2GwTHOt7pGXfnXQMaw1q3tyr3QIMABRfnUzrl25VQ2VhxxvNtpp61Bx+QVJUe4ZZByTrI6140khRA1NdU4w4QbS2V2oyltIzoG5HJXn161UPZxZtv3YS6nNv4TpQljalTGU9iuoZKgOoNRYzbwhJjmRXQ+C7RlV862tAUkkhIPLc0Fj2O2jLy2lWiFJQojQqSeYmZoQg9nfkDn4ObJUAIFPrFEW+WBsYq3McMWOJtKXZlTTqACUKOYeh0qf2d2DNw66y4jMW093WPAwKfLicqijRnSOdYPanMZBEaz/ryqfEcSleg0G1dUXgSEuEJsjtGj0T+Ncx4yQgXJbbZDWT4gFlcnQzmJ8a3a1S1SNq8Ij4PxVtjFbd55YQ2kqzKJgDuKHrqQPGaW4hheUIUhJylI3HQRT/AIH4QN44p1w5WWviV+A8ae8XcTsMQi2YaKU6StGcn5mquTThFCo5ndpkARAol23KW0mN6c3mOt3amwLdtkpnMUSM/mDO1X+3sGVYQ6ooSVJUAFRqNtjWlKpaf+g2o5LYrCTJ1FDXZC3swrpvAeC2y7K4fdZLi2yI7xEgzoI8qb4Dg1jcNLddtDbtgaOFxWpj7IUNfSqaadr0Bvwc7Q/2cA7EUneuJXvzo/iJYSsJSZAmKUoTKSqOfP8ACpY8aW7GbvYPdEpnypTllRoxKjlOunKgkHWqwVCM8QdKJtV6GhQqve1100qjMbqoq1VEjwqJ0ajpXmbLr1pGjBVo4c49PvrsHtV1wq2J8P8AJXIMKKO1SHFZUSMxAk79K7Lj+N4bfWybdVwUBEQrJOwjaaMVyZnDm1aGunexnG3xcdjqppQ1nYePhQyOF8Mb1cvgtIMwhoyfDVWlFnj21sUFvD2SFHTtFkFR9BppRRhZ7TrRDWIqCNJIJA5E71Z/aa4tNnZFJIlGvoEx99c9uGnrhfbrk8yd66Bi3F+HXTTLaw9+rTpGUcgOZPSpJpp0NJNVZy73xZ3UaNwZUvIHjVmS7hB3Tcectn8KW4jc2gdQbVKwlI1zqBJM7iBAqclsKXvjHHV2l804k90tJC0nZQgafWm3D+BNG6bvbYjsnZlPNCo2rlnGPE3vy0q7Ps8qUpAmdB1mj+DOO12OYFPaIVumYg8iKe/luYe8J3H/AKrH9s/cRVV4/Zi8dCdZcV/mIqfh/iZDF8blbZV8RSArLBPXummOLcZ25WXm7RBcJmVqKoO8hMAUkYpKvsNjX2c2psLd68f7iSnKgHQrPh1rb2UHNercH20qJ9a5/e4+/erl1ZUBsNgB0SNgKtHAPFLNktSngqMsJyxv4yRpTt/NJBX6WJ+IHF9oqFH4lUmw9BlZUJgVfbjE8MeJUQ8ZM6ZBv03oRF9hKcxCXyqDoVIjbSSBNRSlTTDqQ5wKTgbnZaLCyV9YrlV+6VjXerZg3FC7E5kDM2vRSD8Kh0PzNT4hiuHL/WG1Wk/upf7p+bRIqsXGVSBwc/spBJ5GusYMkjAnz/zBH0qp33FLPYqZt7VDYWIKyStfopUAedSW/Gwbw02Yb1UokrnbbSI8DVK3sUvPsvueww24dKc2WFQdjGbT61rxy3+lLJF1arJ7P42/3fIehqt4TxU3b4W7blJzuiAeQ9Kr/s/4tVh70q7zatFI6imi7RmK78hQKugAqFHfCUJ2SCdfGm/Fd6xcu5rdstIJ+EqnXrtp5VBYWIbZWtR1mBGsmoyaivsdWxY8nJoaAZX3qLv38xoVjQzGtXgvjuIyAKr0K51Ek6V6lVVoAxaVmT4io31aVpaKgTUxAUD1FJRiJJ0mpw73IqCO6R41iRpWox60etb3Qg/Kom96mu9QKV8mHrPEUMdnl1iKTtePOhGhrUyV0mhR4G1N8h9soHblXoVBNCNKIrO01pXGwEjSt69CgTzqNBEGvCrWtpMTuGtA5ooeFRLdodTlGMA7Dfh65y5zAmhry4zKPUnavMJUlObWeooJayVknnR7fybM2MGn4B1obtNZmo1Odz76gCqbQYcXVzmS2Kivn50G1Bdr8Irxa5k0nbozZMo92edDvq2qcHSvbpAAFNdMFHvblSUzyFAFUmiEnz2qJgwTNPFVwZsZMkpAmNaJxO6hsAGYHyJNLlK0oe7d61PtJyTMpM0thM1I46BoBQ6HNDFSWTBcVHWrSVbsAAVnavM5rKyrim7dwobGvfeVDY1lZQpGsz3lXWvPeFdaysrUjWei4V1rY3SutZWUaRjUPnrWwuVdaysrUjWYq8X1rUXKuteVlakY2FyrrXvvCutZWVqRjz3hXWs7dXWsrKFI1mC4V1NaquFda8rK1IxguVdazt1dayso0jHnbq61Im4V1rKyg0gWequlHnXi7pZEFRisrK1INmnvKutZ26p3rKyjSASi6VG9QLdJ3NZWUEjWeBRoi2u1oPcUU+VZWUWtg+T/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ts4.mm.bing.net/th?id=H.4812855385262027&amp;pid=1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9990" y="1628801"/>
            <a:ext cx="3570482" cy="309634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004048" y="4941168"/>
            <a:ext cx="3995936" cy="1200329"/>
          </a:xfrm>
          <a:prstGeom prst="rect">
            <a:avLst/>
          </a:prstGeom>
        </p:spPr>
        <p:txBody>
          <a:bodyPr wrap="square">
            <a:spAutoFit/>
          </a:bodyPr>
          <a:lstStyle/>
          <a:p>
            <a:pPr algn="ctr"/>
            <a:r>
              <a:rPr lang="es-CO" sz="2400" i="1" dirty="0" smtClean="0">
                <a:solidFill>
                  <a:srgbClr val="FF0000"/>
                </a:solidFill>
              </a:rPr>
              <a:t>En </a:t>
            </a:r>
            <a:r>
              <a:rPr lang="es-CO" sz="2400" i="1" dirty="0">
                <a:solidFill>
                  <a:srgbClr val="FF0000"/>
                </a:solidFill>
              </a:rPr>
              <a:t>la medida en que seamos generosos con Dios y nuestro prójimo, Él nos lo </a:t>
            </a:r>
            <a:r>
              <a:rPr lang="es-CO" sz="2400" i="1" dirty="0" smtClean="0">
                <a:solidFill>
                  <a:srgbClr val="FF0000"/>
                </a:solidFill>
              </a:rPr>
              <a:t>devolverá.</a:t>
            </a:r>
            <a:endParaRPr lang="es-CO" sz="2400" i="1" dirty="0">
              <a:solidFill>
                <a:srgbClr val="FF0000"/>
              </a:solidFill>
            </a:endParaRPr>
          </a:p>
        </p:txBody>
      </p:sp>
    </p:spTree>
    <p:extLst>
      <p:ext uri="{BB962C8B-B14F-4D97-AF65-F5344CB8AC3E}">
        <p14:creationId xmlns:p14="http://schemas.microsoft.com/office/powerpoint/2010/main" val="37994647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lgn="ctr">
              <a:buNone/>
            </a:pPr>
            <a:r>
              <a:rPr lang="es-CO" dirty="0" smtClean="0"/>
              <a:t>Dios dice en el último libro del A T: «</a:t>
            </a:r>
            <a:r>
              <a:rPr lang="es-CO" i="1" u="sng" dirty="0" smtClean="0"/>
              <a:t>Traed </a:t>
            </a:r>
            <a:r>
              <a:rPr lang="es-CO" b="1" i="1" u="sng" dirty="0"/>
              <a:t>t</a:t>
            </a:r>
            <a:r>
              <a:rPr lang="es-CO" b="1" i="1" u="sng" dirty="0" smtClean="0"/>
              <a:t>odos </a:t>
            </a:r>
            <a:r>
              <a:rPr lang="es-CO" b="1" i="1" u="sng" dirty="0"/>
              <a:t>los </a:t>
            </a:r>
            <a:r>
              <a:rPr lang="es-CO" b="1" i="1" u="sng" dirty="0" smtClean="0"/>
              <a:t>diezmos</a:t>
            </a:r>
            <a:r>
              <a:rPr lang="es-CO" b="1" dirty="0" smtClean="0"/>
              <a:t>». </a:t>
            </a:r>
            <a:r>
              <a:rPr lang="es-CO" dirty="0" smtClean="0"/>
              <a:t>Esto </a:t>
            </a:r>
            <a:r>
              <a:rPr lang="es-CO" dirty="0"/>
              <a:t>implica que si el pueblo pagaba diezmo, no entregaba un diezmo completo o justo. </a:t>
            </a:r>
            <a:endParaRPr lang="es-CO" dirty="0" smtClean="0"/>
          </a:p>
          <a:p>
            <a:pPr marL="0" indent="0">
              <a:buNone/>
            </a:pPr>
            <a:endParaRPr lang="es-CO" dirty="0" smtClean="0"/>
          </a:p>
          <a:p>
            <a:pPr marL="0" indent="0" algn="ctr">
              <a:buNone/>
            </a:pPr>
            <a:r>
              <a:rPr lang="es-CO" dirty="0" smtClean="0"/>
              <a:t> </a:t>
            </a:r>
            <a:r>
              <a:rPr lang="es-CO" dirty="0"/>
              <a:t>Asegurémonos de no caer en la misma falta que cometía la gente de los días de </a:t>
            </a:r>
            <a:r>
              <a:rPr lang="es-CO" dirty="0" smtClean="0"/>
              <a:t>Malaquías. Lea </a:t>
            </a:r>
            <a:r>
              <a:rPr lang="es-CO" b="1" dirty="0" smtClean="0">
                <a:solidFill>
                  <a:srgbClr val="FF0000"/>
                </a:solidFill>
              </a:rPr>
              <a:t>(1Cor.10:6-12)</a:t>
            </a:r>
            <a:r>
              <a:rPr lang="es-CO" dirty="0" smtClean="0"/>
              <a:t>.  </a:t>
            </a:r>
            <a:r>
              <a:rPr lang="es-CO" dirty="0"/>
              <a:t>El Dador de todo tiene derecho a esperar que le demos honradamente el diezmo y también las ofrendas voluntarias que podamos. </a:t>
            </a:r>
          </a:p>
          <a:p>
            <a:endParaRPr lang="es-CO" dirty="0" smtClean="0"/>
          </a:p>
          <a:p>
            <a:pPr marL="0" indent="0" algn="ctr">
              <a:buNone/>
            </a:pPr>
            <a:r>
              <a:rPr lang="es-CO" dirty="0" smtClean="0"/>
              <a:t> Dios abre las </a:t>
            </a:r>
            <a:r>
              <a:rPr lang="es-CO" b="1" dirty="0" smtClean="0"/>
              <a:t>«ventanas </a:t>
            </a:r>
            <a:r>
              <a:rPr lang="es-CO" b="1" dirty="0"/>
              <a:t>de los </a:t>
            </a:r>
            <a:r>
              <a:rPr lang="es-CO" b="1" dirty="0" smtClean="0"/>
              <a:t>cielos». </a:t>
            </a:r>
            <a:r>
              <a:rPr lang="es-CO" dirty="0" smtClean="0"/>
              <a:t>Como lo hizo en</a:t>
            </a:r>
            <a:r>
              <a:rPr lang="es-CO" b="1" dirty="0" smtClean="0"/>
              <a:t> </a:t>
            </a:r>
            <a:r>
              <a:rPr lang="es-CO" dirty="0" smtClean="0">
                <a:solidFill>
                  <a:srgbClr val="FF0000"/>
                </a:solidFill>
              </a:rPr>
              <a:t>Gen.7:11</a:t>
            </a:r>
            <a:r>
              <a:rPr lang="es-CO" dirty="0"/>
              <a:t>; </a:t>
            </a:r>
            <a:r>
              <a:rPr lang="es-CO" dirty="0" smtClean="0"/>
              <a:t>y  también las sierra como lo hiso en </a:t>
            </a:r>
            <a:r>
              <a:rPr lang="es-CO" dirty="0" smtClean="0">
                <a:solidFill>
                  <a:srgbClr val="FF0000"/>
                </a:solidFill>
              </a:rPr>
              <a:t>Gen.8:2</a:t>
            </a:r>
            <a:r>
              <a:rPr lang="es-CO" dirty="0"/>
              <a:t>.  No sólo habrá lluvia en abundancia que quitará todo temor de sequía, sino que a través de esa </a:t>
            </a:r>
            <a:r>
              <a:rPr lang="es-CO" dirty="0" smtClean="0"/>
              <a:t>abertura, </a:t>
            </a:r>
            <a:r>
              <a:rPr lang="es-CO" dirty="0"/>
              <a:t>se derramará generosamente la bendición </a:t>
            </a:r>
            <a:r>
              <a:rPr lang="es-CO" dirty="0" smtClean="0"/>
              <a:t>divina.</a:t>
            </a:r>
            <a:endParaRPr lang="es-CO" dirty="0"/>
          </a:p>
        </p:txBody>
      </p:sp>
    </p:spTree>
    <p:extLst>
      <p:ext uri="{BB962C8B-B14F-4D97-AF65-F5344CB8AC3E}">
        <p14:creationId xmlns:p14="http://schemas.microsoft.com/office/powerpoint/2010/main" val="2693523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92500"/>
          </a:bodyPr>
          <a:lstStyle/>
          <a:p>
            <a:pPr marL="0" indent="0" algn="ctr">
              <a:buNone/>
            </a:pPr>
            <a:r>
              <a:rPr lang="es-CO" dirty="0" smtClean="0"/>
              <a:t>Todos deseamos recibir la bendición de Dios, pero para recibirla hay una condición:</a:t>
            </a:r>
          </a:p>
          <a:p>
            <a:pPr marL="0" indent="0" algn="ctr">
              <a:buNone/>
            </a:pPr>
            <a:endParaRPr lang="es-CO" dirty="0" smtClean="0"/>
          </a:p>
          <a:p>
            <a:pPr marL="0" indent="0" algn="ctr">
              <a:buNone/>
            </a:pPr>
            <a:r>
              <a:rPr lang="es-CO" b="1" dirty="0" smtClean="0">
                <a:solidFill>
                  <a:srgbClr val="FF0000"/>
                </a:solidFill>
              </a:rPr>
              <a:t>Lev.26:3-5</a:t>
            </a:r>
            <a:r>
              <a:rPr lang="es-CO" dirty="0" smtClean="0"/>
              <a:t>. </a:t>
            </a:r>
            <a:r>
              <a:rPr lang="es-CO" b="1" baseline="30000" dirty="0"/>
              <a:t>3 </a:t>
            </a:r>
            <a:r>
              <a:rPr lang="es-CO" i="1" u="sng" dirty="0"/>
              <a:t>Si camináis según mis leyes, si guardáis mis mandamientos y los ponéis en práctica</a:t>
            </a:r>
            <a:r>
              <a:rPr lang="es-CO" dirty="0"/>
              <a:t>, </a:t>
            </a:r>
            <a:r>
              <a:rPr lang="es-CO" b="1" baseline="30000" dirty="0" smtClean="0"/>
              <a:t>4 </a:t>
            </a:r>
            <a:r>
              <a:rPr lang="es-CO" dirty="0"/>
              <a:t>os mandaré la lluvia a su tiempo, la tierra rendirá sus productos y los árboles del campo darán su </a:t>
            </a:r>
            <a:r>
              <a:rPr lang="es-CO" dirty="0" smtClean="0"/>
              <a:t>fruto.</a:t>
            </a:r>
            <a:r>
              <a:rPr lang="es-CO" dirty="0"/>
              <a:t> </a:t>
            </a:r>
            <a:r>
              <a:rPr lang="es-CO" b="1" baseline="30000" dirty="0" smtClean="0"/>
              <a:t>5 </a:t>
            </a:r>
            <a:r>
              <a:rPr lang="es-CO" dirty="0"/>
              <a:t>La trilla durará hasta la vendimia y la vendimia se prolongará hasta la sementera; comeréis vuestro pan hasta saciaros y habitaréis seguros en vuestro país</a:t>
            </a:r>
            <a:r>
              <a:rPr lang="es-CO" dirty="0" smtClean="0"/>
              <a:t>. </a:t>
            </a:r>
          </a:p>
          <a:p>
            <a:pPr marL="0" indent="0" algn="ctr">
              <a:buNone/>
            </a:pPr>
            <a:r>
              <a:rPr lang="es-CO" dirty="0" smtClean="0"/>
              <a:t>Si lo desea, </a:t>
            </a:r>
            <a:r>
              <a:rPr lang="es-CO" dirty="0" smtClean="0">
                <a:solidFill>
                  <a:srgbClr val="FF0000"/>
                </a:solidFill>
              </a:rPr>
              <a:t>lea hasta el verso 12.</a:t>
            </a:r>
            <a:r>
              <a:rPr lang="es-CO" dirty="0">
                <a:solidFill>
                  <a:srgbClr val="FF0000"/>
                </a:solidFill>
              </a:rPr>
              <a:t> , ver pp. 29- 30. </a:t>
            </a:r>
          </a:p>
          <a:p>
            <a:pPr marL="0" indent="0">
              <a:buNone/>
            </a:pPr>
            <a:r>
              <a:rPr lang="es-CO" dirty="0">
                <a:solidFill>
                  <a:srgbClr val="FF0000"/>
                </a:solidFill>
              </a:rPr>
              <a:t> </a:t>
            </a:r>
          </a:p>
        </p:txBody>
      </p:sp>
    </p:spTree>
    <p:extLst>
      <p:ext uri="{BB962C8B-B14F-4D97-AF65-F5344CB8AC3E}">
        <p14:creationId xmlns:p14="http://schemas.microsoft.com/office/powerpoint/2010/main" val="3811331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ipe(down)">
                                      <p:cBhvr>
                                        <p:cTn id="14" dur="580">
                                          <p:stCondLst>
                                            <p:cond delay="0"/>
                                          </p:stCondLst>
                                        </p:cTn>
                                        <p:tgtEl>
                                          <p:spTgt spid="3">
                                            <p:txEl>
                                              <p:pRg st="2" end="2"/>
                                            </p:txEl>
                                          </p:spTgt>
                                        </p:tgtEl>
                                      </p:cBhvr>
                                    </p:animEffect>
                                    <p:anim calcmode="lin" valueType="num">
                                      <p:cBhvr>
                                        <p:cTn id="15"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2" end="2"/>
                                            </p:txEl>
                                          </p:spTgt>
                                        </p:tgtEl>
                                      </p:cBhvr>
                                      <p:to x="100000" y="60000"/>
                                    </p:animScale>
                                    <p:animScale>
                                      <p:cBhvr>
                                        <p:cTn id="21" dur="166" decel="50000">
                                          <p:stCondLst>
                                            <p:cond delay="676"/>
                                          </p:stCondLst>
                                        </p:cTn>
                                        <p:tgtEl>
                                          <p:spTgt spid="3">
                                            <p:txEl>
                                              <p:pRg st="2" end="2"/>
                                            </p:txEl>
                                          </p:spTgt>
                                        </p:tgtEl>
                                      </p:cBhvr>
                                      <p:to x="100000" y="100000"/>
                                    </p:animScale>
                                    <p:animScale>
                                      <p:cBhvr>
                                        <p:cTn id="22" dur="26">
                                          <p:stCondLst>
                                            <p:cond delay="1312"/>
                                          </p:stCondLst>
                                        </p:cTn>
                                        <p:tgtEl>
                                          <p:spTgt spid="3">
                                            <p:txEl>
                                              <p:pRg st="2" end="2"/>
                                            </p:txEl>
                                          </p:spTgt>
                                        </p:tgtEl>
                                      </p:cBhvr>
                                      <p:to x="100000" y="80000"/>
                                    </p:animScale>
                                    <p:animScale>
                                      <p:cBhvr>
                                        <p:cTn id="23" dur="166" decel="50000">
                                          <p:stCondLst>
                                            <p:cond delay="1338"/>
                                          </p:stCondLst>
                                        </p:cTn>
                                        <p:tgtEl>
                                          <p:spTgt spid="3">
                                            <p:txEl>
                                              <p:pRg st="2" end="2"/>
                                            </p:txEl>
                                          </p:spTgt>
                                        </p:tgtEl>
                                      </p:cBhvr>
                                      <p:to x="100000" y="100000"/>
                                    </p:animScale>
                                    <p:animScale>
                                      <p:cBhvr>
                                        <p:cTn id="24" dur="26">
                                          <p:stCondLst>
                                            <p:cond delay="1642"/>
                                          </p:stCondLst>
                                        </p:cTn>
                                        <p:tgtEl>
                                          <p:spTgt spid="3">
                                            <p:txEl>
                                              <p:pRg st="2" end="2"/>
                                            </p:txEl>
                                          </p:spTgt>
                                        </p:tgtEl>
                                      </p:cBhvr>
                                      <p:to x="100000" y="90000"/>
                                    </p:animScale>
                                    <p:animScale>
                                      <p:cBhvr>
                                        <p:cTn id="25" dur="166" decel="50000">
                                          <p:stCondLst>
                                            <p:cond delay="1668"/>
                                          </p:stCondLst>
                                        </p:cTn>
                                        <p:tgtEl>
                                          <p:spTgt spid="3">
                                            <p:txEl>
                                              <p:pRg st="2" end="2"/>
                                            </p:txEl>
                                          </p:spTgt>
                                        </p:tgtEl>
                                      </p:cBhvr>
                                      <p:to x="100000" y="100000"/>
                                    </p:animScale>
                                    <p:animScale>
                                      <p:cBhvr>
                                        <p:cTn id="26" dur="26">
                                          <p:stCondLst>
                                            <p:cond delay="1808"/>
                                          </p:stCondLst>
                                        </p:cTn>
                                        <p:tgtEl>
                                          <p:spTgt spid="3">
                                            <p:txEl>
                                              <p:pRg st="2" end="2"/>
                                            </p:txEl>
                                          </p:spTgt>
                                        </p:tgtEl>
                                      </p:cBhvr>
                                      <p:to x="100000" y="95000"/>
                                    </p:animScale>
                                    <p:animScale>
                                      <p:cBhvr>
                                        <p:cTn id="27" dur="166" decel="50000">
                                          <p:stCondLst>
                                            <p:cond delay="1834"/>
                                          </p:stCondLst>
                                        </p:cTn>
                                        <p:tgtEl>
                                          <p:spTgt spid="3">
                                            <p:txEl>
                                              <p:pRg st="2" end="2"/>
                                            </p:txEl>
                                          </p:spTgt>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wipe(down)">
                                      <p:cBhvr>
                                        <p:cTn id="30" dur="580">
                                          <p:stCondLst>
                                            <p:cond delay="0"/>
                                          </p:stCondLst>
                                        </p:cTn>
                                        <p:tgtEl>
                                          <p:spTgt spid="3">
                                            <p:txEl>
                                              <p:pRg st="3" end="3"/>
                                            </p:txEl>
                                          </p:spTgt>
                                        </p:tgtEl>
                                      </p:cBhvr>
                                    </p:animEffect>
                                    <p:anim calcmode="lin" valueType="num">
                                      <p:cBhvr>
                                        <p:cTn id="31"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xEl>
                                              <p:pRg st="3" end="3"/>
                                            </p:txEl>
                                          </p:spTgt>
                                        </p:tgtEl>
                                      </p:cBhvr>
                                      <p:to x="100000" y="60000"/>
                                    </p:animScale>
                                    <p:animScale>
                                      <p:cBhvr>
                                        <p:cTn id="37" dur="166" decel="50000">
                                          <p:stCondLst>
                                            <p:cond delay="676"/>
                                          </p:stCondLst>
                                        </p:cTn>
                                        <p:tgtEl>
                                          <p:spTgt spid="3">
                                            <p:txEl>
                                              <p:pRg st="3" end="3"/>
                                            </p:txEl>
                                          </p:spTgt>
                                        </p:tgtEl>
                                      </p:cBhvr>
                                      <p:to x="100000" y="100000"/>
                                    </p:animScale>
                                    <p:animScale>
                                      <p:cBhvr>
                                        <p:cTn id="38" dur="26">
                                          <p:stCondLst>
                                            <p:cond delay="1312"/>
                                          </p:stCondLst>
                                        </p:cTn>
                                        <p:tgtEl>
                                          <p:spTgt spid="3">
                                            <p:txEl>
                                              <p:pRg st="3" end="3"/>
                                            </p:txEl>
                                          </p:spTgt>
                                        </p:tgtEl>
                                      </p:cBhvr>
                                      <p:to x="100000" y="80000"/>
                                    </p:animScale>
                                    <p:animScale>
                                      <p:cBhvr>
                                        <p:cTn id="39" dur="166" decel="50000">
                                          <p:stCondLst>
                                            <p:cond delay="1338"/>
                                          </p:stCondLst>
                                        </p:cTn>
                                        <p:tgtEl>
                                          <p:spTgt spid="3">
                                            <p:txEl>
                                              <p:pRg st="3" end="3"/>
                                            </p:txEl>
                                          </p:spTgt>
                                        </p:tgtEl>
                                      </p:cBhvr>
                                      <p:to x="100000" y="100000"/>
                                    </p:animScale>
                                    <p:animScale>
                                      <p:cBhvr>
                                        <p:cTn id="40" dur="26">
                                          <p:stCondLst>
                                            <p:cond delay="1642"/>
                                          </p:stCondLst>
                                        </p:cTn>
                                        <p:tgtEl>
                                          <p:spTgt spid="3">
                                            <p:txEl>
                                              <p:pRg st="3" end="3"/>
                                            </p:txEl>
                                          </p:spTgt>
                                        </p:tgtEl>
                                      </p:cBhvr>
                                      <p:to x="100000" y="90000"/>
                                    </p:animScale>
                                    <p:animScale>
                                      <p:cBhvr>
                                        <p:cTn id="41" dur="166" decel="50000">
                                          <p:stCondLst>
                                            <p:cond delay="1668"/>
                                          </p:stCondLst>
                                        </p:cTn>
                                        <p:tgtEl>
                                          <p:spTgt spid="3">
                                            <p:txEl>
                                              <p:pRg st="3" end="3"/>
                                            </p:txEl>
                                          </p:spTgt>
                                        </p:tgtEl>
                                      </p:cBhvr>
                                      <p:to x="100000" y="100000"/>
                                    </p:animScale>
                                    <p:animScale>
                                      <p:cBhvr>
                                        <p:cTn id="42" dur="26">
                                          <p:stCondLst>
                                            <p:cond delay="1808"/>
                                          </p:stCondLst>
                                        </p:cTn>
                                        <p:tgtEl>
                                          <p:spTgt spid="3">
                                            <p:txEl>
                                              <p:pRg st="3" end="3"/>
                                            </p:txEl>
                                          </p:spTgt>
                                        </p:tgtEl>
                                      </p:cBhvr>
                                      <p:to x="100000" y="95000"/>
                                    </p:animScale>
                                    <p:animScale>
                                      <p:cBhvr>
                                        <p:cTn id="43"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solidFill>
                  <a:srgbClr val="FF0000"/>
                </a:solidFill>
                <a:latin typeface="Algerian" pitchFamily="82" charset="0"/>
              </a:rPr>
              <a:t>Para reflexionar</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457200" y="1600200"/>
            <a:ext cx="8229600" cy="1972816"/>
          </a:xfrm>
        </p:spPr>
        <p:txBody>
          <a:bodyPr>
            <a:normAutofit fontScale="92500" lnSpcReduction="20000"/>
          </a:bodyPr>
          <a:lstStyle/>
          <a:p>
            <a:pPr marL="0" indent="0" algn="ctr">
              <a:buNone/>
            </a:pPr>
            <a:r>
              <a:rPr lang="es-CO" sz="4000" b="1" dirty="0"/>
              <a:t>¿Qué debo hacer?</a:t>
            </a:r>
          </a:p>
          <a:p>
            <a:r>
              <a:rPr lang="es-CO" dirty="0"/>
              <a:t>1) 1 Ped.4:10. Ser fiel administrador de </a:t>
            </a:r>
            <a:r>
              <a:rPr lang="es-CO" dirty="0" smtClean="0"/>
              <a:t>los </a:t>
            </a:r>
            <a:r>
              <a:rPr lang="es-CO" dirty="0"/>
              <a:t>vienes de Dios.</a:t>
            </a:r>
          </a:p>
          <a:p>
            <a:r>
              <a:rPr lang="es-CO" dirty="0"/>
              <a:t>2) 2Cor.9:7. </a:t>
            </a:r>
            <a:r>
              <a:rPr lang="es-CO" dirty="0" smtClean="0"/>
              <a:t>Dar </a:t>
            </a:r>
            <a:r>
              <a:rPr lang="es-CO" dirty="0"/>
              <a:t>con alegría. </a:t>
            </a:r>
            <a:endParaRPr lang="es-CO" dirty="0" smtClean="0"/>
          </a:p>
        </p:txBody>
      </p:sp>
      <p:sp>
        <p:nvSpPr>
          <p:cNvPr id="4" name="3 Rectángulo"/>
          <p:cNvSpPr/>
          <p:nvPr/>
        </p:nvSpPr>
        <p:spPr>
          <a:xfrm>
            <a:off x="251520" y="3861048"/>
            <a:ext cx="5544616" cy="2677656"/>
          </a:xfrm>
          <a:prstGeom prst="rect">
            <a:avLst/>
          </a:prstGeom>
        </p:spPr>
        <p:txBody>
          <a:bodyPr wrap="square">
            <a:spAutoFit/>
          </a:bodyPr>
          <a:lstStyle/>
          <a:p>
            <a:pPr algn="ctr"/>
            <a:r>
              <a:rPr lang="es-CO" sz="2400" i="1" dirty="0">
                <a:solidFill>
                  <a:srgbClr val="FF0000"/>
                </a:solidFill>
              </a:rPr>
              <a:t>Lo </a:t>
            </a:r>
            <a:r>
              <a:rPr lang="es-CO" sz="2400" i="1" dirty="0" smtClean="0">
                <a:solidFill>
                  <a:srgbClr val="FF0000"/>
                </a:solidFill>
              </a:rPr>
              <a:t>invito </a:t>
            </a:r>
            <a:r>
              <a:rPr lang="es-CO" sz="2400" i="1" dirty="0">
                <a:solidFill>
                  <a:srgbClr val="FF0000"/>
                </a:solidFill>
              </a:rPr>
              <a:t>para que juntos elevemos una oración a nuestro Dios: </a:t>
            </a:r>
            <a:r>
              <a:rPr lang="es-CO" sz="2400" i="1" dirty="0" smtClean="0">
                <a:solidFill>
                  <a:srgbClr val="FF0000"/>
                </a:solidFill>
              </a:rPr>
              <a:t>«Padre </a:t>
            </a:r>
            <a:r>
              <a:rPr lang="es-CO" sz="2400" i="1" dirty="0">
                <a:solidFill>
                  <a:srgbClr val="FF0000"/>
                </a:solidFill>
              </a:rPr>
              <a:t>nuestro que estas en el cielo, gracias por amarnos aunque no lo merecemos, </a:t>
            </a:r>
            <a:r>
              <a:rPr lang="es-CO" sz="2400" i="1" dirty="0" smtClean="0">
                <a:solidFill>
                  <a:srgbClr val="FF0000"/>
                </a:solidFill>
              </a:rPr>
              <a:t>gracias </a:t>
            </a:r>
            <a:r>
              <a:rPr lang="es-CO" sz="2400" i="1" dirty="0">
                <a:solidFill>
                  <a:srgbClr val="FF0000"/>
                </a:solidFill>
              </a:rPr>
              <a:t>por todo lo que tu nos </a:t>
            </a:r>
            <a:r>
              <a:rPr lang="es-CO" sz="2400" i="1" dirty="0" smtClean="0">
                <a:solidFill>
                  <a:srgbClr val="FF0000"/>
                </a:solidFill>
              </a:rPr>
              <a:t>das, ayúdame a </a:t>
            </a:r>
            <a:r>
              <a:rPr lang="es-CO" sz="2400" i="1" dirty="0">
                <a:solidFill>
                  <a:srgbClr val="FF0000"/>
                </a:solidFill>
              </a:rPr>
              <a:t>serte fiel en los diezmos y las ofrendas. Telo pedimos </a:t>
            </a:r>
            <a:r>
              <a:rPr lang="es-CO" sz="2400" i="1" dirty="0" smtClean="0">
                <a:solidFill>
                  <a:srgbClr val="FF0000"/>
                </a:solidFill>
              </a:rPr>
              <a:t>en el nombre </a:t>
            </a:r>
            <a:r>
              <a:rPr lang="es-CO" sz="2400" i="1" dirty="0">
                <a:solidFill>
                  <a:srgbClr val="FF0000"/>
                </a:solidFill>
              </a:rPr>
              <a:t>Cristo Jesús. Amen.</a:t>
            </a:r>
          </a:p>
        </p:txBody>
      </p:sp>
      <p:pic>
        <p:nvPicPr>
          <p:cNvPr id="3074" name="Picture 2" descr="http://1.bp.blogspot.com/-lVRBV93qX_A/Te6OeN6t98I/AAAAAAAAAE0/28Cn8wgbPgk/s1600/oracion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3861048"/>
            <a:ext cx="3347864" cy="2695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899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074"/>
                                        </p:tgtEl>
                                        <p:attrNameLst>
                                          <p:attrName>style.visibility</p:attrName>
                                        </p:attrNameLst>
                                      </p:cBhvr>
                                      <p:to>
                                        <p:strVal val="visible"/>
                                      </p:to>
                                    </p:set>
                                    <p:animEffect transition="in" filter="fade">
                                      <p:cBhvr>
                                        <p:cTn id="24" dur="1000"/>
                                        <p:tgtEl>
                                          <p:spTgt spid="3074"/>
                                        </p:tgtEl>
                                      </p:cBhvr>
                                    </p:animEffect>
                                    <p:anim calcmode="lin" valueType="num">
                                      <p:cBhvr>
                                        <p:cTn id="25" dur="1000" fill="hold"/>
                                        <p:tgtEl>
                                          <p:spTgt spid="3074"/>
                                        </p:tgtEl>
                                        <p:attrNameLst>
                                          <p:attrName>ppt_x</p:attrName>
                                        </p:attrNameLst>
                                      </p:cBhvr>
                                      <p:tavLst>
                                        <p:tav tm="0">
                                          <p:val>
                                            <p:strVal val="#ppt_x"/>
                                          </p:val>
                                        </p:tav>
                                        <p:tav tm="100000">
                                          <p:val>
                                            <p:strVal val="#ppt_x"/>
                                          </p:val>
                                        </p:tav>
                                      </p:tavLst>
                                    </p:anim>
                                    <p:anim calcmode="lin" valueType="num">
                                      <p:cBhvr>
                                        <p:cTn id="26"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80">
                                          <p:stCondLst>
                                            <p:cond delay="0"/>
                                          </p:stCondLst>
                                        </p:cTn>
                                        <p:tgtEl>
                                          <p:spTgt spid="4"/>
                                        </p:tgtEl>
                                      </p:cBhvr>
                                    </p:animEffect>
                                    <p:anim calcmode="lin" valueType="num">
                                      <p:cBhvr>
                                        <p:cTn id="3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7" dur="26">
                                          <p:stCondLst>
                                            <p:cond delay="650"/>
                                          </p:stCondLst>
                                        </p:cTn>
                                        <p:tgtEl>
                                          <p:spTgt spid="4"/>
                                        </p:tgtEl>
                                      </p:cBhvr>
                                      <p:to x="100000" y="60000"/>
                                    </p:animScale>
                                    <p:animScale>
                                      <p:cBhvr>
                                        <p:cTn id="38" dur="166" decel="50000">
                                          <p:stCondLst>
                                            <p:cond delay="676"/>
                                          </p:stCondLst>
                                        </p:cTn>
                                        <p:tgtEl>
                                          <p:spTgt spid="4"/>
                                        </p:tgtEl>
                                      </p:cBhvr>
                                      <p:to x="100000" y="100000"/>
                                    </p:animScale>
                                    <p:animScale>
                                      <p:cBhvr>
                                        <p:cTn id="39" dur="26">
                                          <p:stCondLst>
                                            <p:cond delay="1312"/>
                                          </p:stCondLst>
                                        </p:cTn>
                                        <p:tgtEl>
                                          <p:spTgt spid="4"/>
                                        </p:tgtEl>
                                      </p:cBhvr>
                                      <p:to x="100000" y="80000"/>
                                    </p:animScale>
                                    <p:animScale>
                                      <p:cBhvr>
                                        <p:cTn id="40" dur="166" decel="50000">
                                          <p:stCondLst>
                                            <p:cond delay="1338"/>
                                          </p:stCondLst>
                                        </p:cTn>
                                        <p:tgtEl>
                                          <p:spTgt spid="4"/>
                                        </p:tgtEl>
                                      </p:cBhvr>
                                      <p:to x="100000" y="100000"/>
                                    </p:animScale>
                                    <p:animScale>
                                      <p:cBhvr>
                                        <p:cTn id="41" dur="26">
                                          <p:stCondLst>
                                            <p:cond delay="1642"/>
                                          </p:stCondLst>
                                        </p:cTn>
                                        <p:tgtEl>
                                          <p:spTgt spid="4"/>
                                        </p:tgtEl>
                                      </p:cBhvr>
                                      <p:to x="100000" y="90000"/>
                                    </p:animScale>
                                    <p:animScale>
                                      <p:cBhvr>
                                        <p:cTn id="42" dur="166" decel="50000">
                                          <p:stCondLst>
                                            <p:cond delay="1668"/>
                                          </p:stCondLst>
                                        </p:cTn>
                                        <p:tgtEl>
                                          <p:spTgt spid="4"/>
                                        </p:tgtEl>
                                      </p:cBhvr>
                                      <p:to x="100000" y="100000"/>
                                    </p:animScale>
                                    <p:animScale>
                                      <p:cBhvr>
                                        <p:cTn id="43" dur="26">
                                          <p:stCondLst>
                                            <p:cond delay="1808"/>
                                          </p:stCondLst>
                                        </p:cTn>
                                        <p:tgtEl>
                                          <p:spTgt spid="4"/>
                                        </p:tgtEl>
                                      </p:cBhvr>
                                      <p:to x="100000" y="95000"/>
                                    </p:animScale>
                                    <p:animScale>
                                      <p:cBhvr>
                                        <p:cTn id="44"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710</TotalTime>
  <Words>2615</Words>
  <Application>Microsoft Office PowerPoint</Application>
  <PresentationFormat>Presentación en pantalla (4:3)</PresentationFormat>
  <Paragraphs>105</Paragraphs>
  <Slides>29</Slides>
  <Notes>0</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Tema de Office</vt:lpstr>
      <vt:lpstr>EL SOSTENIMIENTO DEL REMANENTE</vt:lpstr>
      <vt:lpstr>Presentación de PowerPoint</vt:lpstr>
      <vt:lpstr>Dios es un Dios de orden</vt:lpstr>
      <vt:lpstr>Desde un principio ¿Cómo demostró Dios su carácter en el Santuario?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¿Se podía negociar con Dios el diezmo?  </vt:lpstr>
      <vt:lpstr>Presentación de PowerPoint</vt:lpstr>
      <vt:lpstr>¿Hasta cuando hay que diezmar?</vt:lpstr>
      <vt:lpstr>¿Cómo se debe diezmar?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SOSTENIMIENTO DEL REMANENTE</dc:title>
  <dc:creator>FAMILIA FIERRO CH</dc:creator>
  <cp:lastModifiedBy>FAMILIA FIERRO CH</cp:lastModifiedBy>
  <cp:revision>96</cp:revision>
  <dcterms:created xsi:type="dcterms:W3CDTF">2013-01-23T02:11:33Z</dcterms:created>
  <dcterms:modified xsi:type="dcterms:W3CDTF">2013-04-07T08:08:22Z</dcterms:modified>
</cp:coreProperties>
</file>